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1" d="100"/>
          <a:sy n="111" d="100"/>
        </p:scale>
        <p:origin x="-97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FA4FE414-7B29-47A9-9B3F-539999670D45}" type="datetimeFigureOut">
              <a:rPr lang="af-ZA" smtClean="0"/>
              <a:t>2013/07/12</a:t>
            </a:fld>
            <a:endParaRPr lang="af-ZA"/>
          </a:p>
        </p:txBody>
      </p:sp>
      <p:sp>
        <p:nvSpPr>
          <p:cNvPr id="17" name="Footer Placeholder 16"/>
          <p:cNvSpPr>
            <a:spLocks noGrp="1"/>
          </p:cNvSpPr>
          <p:nvPr>
            <p:ph type="ftr" sz="quarter" idx="11"/>
          </p:nvPr>
        </p:nvSpPr>
        <p:spPr/>
        <p:txBody>
          <a:bodyPr/>
          <a:lstStyle/>
          <a:p>
            <a:endParaRPr lang="af-ZA"/>
          </a:p>
        </p:txBody>
      </p:sp>
      <p:sp>
        <p:nvSpPr>
          <p:cNvPr id="29" name="Slide Number Placeholder 28"/>
          <p:cNvSpPr>
            <a:spLocks noGrp="1"/>
          </p:cNvSpPr>
          <p:nvPr>
            <p:ph type="sldNum" sz="quarter" idx="12"/>
          </p:nvPr>
        </p:nvSpPr>
        <p:spPr/>
        <p:txBody>
          <a:bodyPr/>
          <a:lstStyle/>
          <a:p>
            <a:fld id="{883610A2-4C86-41E8-A5BB-E20B4CF06F0F}" type="slidenum">
              <a:rPr lang="af-ZA" smtClean="0"/>
              <a:t>‹#›</a:t>
            </a:fld>
            <a:endParaRPr lang="af-ZA"/>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A4FE414-7B29-47A9-9B3F-539999670D45}" type="datetimeFigureOut">
              <a:rPr lang="af-ZA" smtClean="0"/>
              <a:t>2013/07/12</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83610A2-4C86-41E8-A5BB-E20B4CF06F0F}"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A4FE414-7B29-47A9-9B3F-539999670D45}" type="datetimeFigureOut">
              <a:rPr lang="af-ZA" smtClean="0"/>
              <a:t>2013/07/12</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83610A2-4C86-41E8-A5BB-E20B4CF06F0F}"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A4FE414-7B29-47A9-9B3F-539999670D45}" type="datetimeFigureOut">
              <a:rPr lang="af-ZA" smtClean="0"/>
              <a:t>2013/07/12</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83610A2-4C86-41E8-A5BB-E20B4CF06F0F}"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A4FE414-7B29-47A9-9B3F-539999670D45}" type="datetimeFigureOut">
              <a:rPr lang="af-ZA" smtClean="0"/>
              <a:t>2013/07/12</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a:xfrm>
            <a:off x="7924800" y="6416675"/>
            <a:ext cx="762000" cy="365125"/>
          </a:xfrm>
        </p:spPr>
        <p:txBody>
          <a:bodyPr/>
          <a:lstStyle/>
          <a:p>
            <a:fld id="{883610A2-4C86-41E8-A5BB-E20B4CF06F0F}" type="slidenum">
              <a:rPr lang="af-ZA" smtClean="0"/>
              <a:t>‹#›</a:t>
            </a:fld>
            <a:endParaRPr lang="af-Z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A4FE414-7B29-47A9-9B3F-539999670D45}" type="datetimeFigureOut">
              <a:rPr lang="af-ZA" smtClean="0"/>
              <a:t>2013/07/12</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883610A2-4C86-41E8-A5BB-E20B4CF06F0F}"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A4FE414-7B29-47A9-9B3F-539999670D45}" type="datetimeFigureOut">
              <a:rPr lang="af-ZA" smtClean="0"/>
              <a:t>2013/07/12</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883610A2-4C86-41E8-A5BB-E20B4CF06F0F}"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A4FE414-7B29-47A9-9B3F-539999670D45}" type="datetimeFigureOut">
              <a:rPr lang="af-ZA" smtClean="0"/>
              <a:t>2013/07/12</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883610A2-4C86-41E8-A5BB-E20B4CF06F0F}"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4FE414-7B29-47A9-9B3F-539999670D45}" type="datetimeFigureOut">
              <a:rPr lang="af-ZA" smtClean="0"/>
              <a:t>2013/07/12</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883610A2-4C86-41E8-A5BB-E20B4CF06F0F}"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A4FE414-7B29-47A9-9B3F-539999670D45}" type="datetimeFigureOut">
              <a:rPr lang="af-ZA" smtClean="0"/>
              <a:t>2013/07/12</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883610A2-4C86-41E8-A5BB-E20B4CF06F0F}"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A4FE414-7B29-47A9-9B3F-539999670D45}" type="datetimeFigureOut">
              <a:rPr lang="af-ZA" smtClean="0"/>
              <a:t>2013/07/12</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883610A2-4C86-41E8-A5BB-E20B4CF06F0F}"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FA4FE414-7B29-47A9-9B3F-539999670D45}" type="datetimeFigureOut">
              <a:rPr lang="af-ZA" smtClean="0"/>
              <a:t>2013/07/12</a:t>
            </a:fld>
            <a:endParaRPr lang="af-ZA"/>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f-ZA"/>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883610A2-4C86-41E8-A5BB-E20B4CF06F0F}" type="slidenum">
              <a:rPr lang="af-ZA" smtClean="0"/>
              <a:t>‹#›</a:t>
            </a:fld>
            <a:endParaRPr lang="af-Z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00858"/>
          </a:xfrm>
        </p:spPr>
        <p:txBody>
          <a:bodyPr>
            <a:normAutofit fontScale="90000"/>
          </a:bodyPr>
          <a:lstStyle/>
          <a:p>
            <a:r>
              <a:rPr lang="af-ZA" dirty="0" smtClean="0">
                <a:ln w="6350">
                  <a:solidFill>
                    <a:schemeClr val="bg1"/>
                  </a:solidFill>
                </a:ln>
                <a:solidFill>
                  <a:schemeClr val="tx1"/>
                </a:solidFill>
                <a:effectLst>
                  <a:outerShdw blurRad="38100" dist="38100" dir="2700000" algn="tl">
                    <a:srgbClr val="000000">
                      <a:alpha val="43137"/>
                    </a:srgbClr>
                  </a:outerShdw>
                </a:effectLst>
              </a:rPr>
              <a:t>“</a:t>
            </a:r>
            <a:r>
              <a:rPr lang="af-ZA" i="1" dirty="0">
                <a:ln w="6350">
                  <a:solidFill>
                    <a:schemeClr val="bg1"/>
                  </a:solidFill>
                </a:ln>
                <a:solidFill>
                  <a:schemeClr val="tx1"/>
                </a:solidFill>
                <a:effectLst>
                  <a:outerShdw blurRad="38100" dist="38100" dir="2700000" algn="tl">
                    <a:srgbClr val="000000">
                      <a:alpha val="43137"/>
                    </a:srgbClr>
                  </a:outerShdw>
                </a:effectLst>
              </a:rPr>
              <a:t>When the church realizes that it doesn’t have enough resources, it doesn’t focus on what it does not possess but rather sees its limited resources as an opportunity for God to bestow blessings and provision on them from his unlimited resources</a:t>
            </a:r>
            <a:r>
              <a:rPr lang="af-ZA" dirty="0" smtClean="0">
                <a:ln w="6350">
                  <a:solidFill>
                    <a:schemeClr val="bg1"/>
                  </a:solidFill>
                </a:ln>
                <a:solidFill>
                  <a:schemeClr val="tx1"/>
                </a:solidFill>
                <a:effectLst>
                  <a:outerShdw blurRad="38100" dist="38100" dir="2700000" algn="tl">
                    <a:srgbClr val="000000">
                      <a:alpha val="43137"/>
                    </a:srgbClr>
                  </a:outerShdw>
                </a:effectLst>
              </a:rPr>
              <a:t>.”</a:t>
            </a:r>
            <a:r>
              <a:rPr lang="af-ZA" dirty="0" smtClean="0">
                <a:solidFill>
                  <a:schemeClr val="tx1"/>
                </a:solidFill>
                <a:effectLst>
                  <a:outerShdw blurRad="38100" dist="38100" dir="2700000" algn="tl">
                    <a:srgbClr val="000000">
                      <a:alpha val="43137"/>
                    </a:srgbClr>
                  </a:outerShdw>
                </a:effectLst>
              </a:rPr>
              <a:t/>
            </a:r>
            <a:br>
              <a:rPr lang="af-ZA" dirty="0" smtClean="0">
                <a:solidFill>
                  <a:schemeClr val="tx1"/>
                </a:solidFill>
                <a:effectLst>
                  <a:outerShdw blurRad="38100" dist="38100" dir="2700000" algn="tl">
                    <a:srgbClr val="000000">
                      <a:alpha val="43137"/>
                    </a:srgbClr>
                  </a:outerShdw>
                </a:effectLst>
              </a:rPr>
            </a:br>
            <a:r>
              <a:rPr lang="af-ZA" dirty="0">
                <a:solidFill>
                  <a:schemeClr val="tx1"/>
                </a:solidFill>
                <a:effectLst>
                  <a:outerShdw blurRad="38100" dist="38100" dir="2700000" algn="tl">
                    <a:srgbClr val="000000">
                      <a:alpha val="43137"/>
                    </a:srgbClr>
                  </a:outerShdw>
                </a:effectLst>
              </a:rPr>
              <a:t/>
            </a:r>
            <a:br>
              <a:rPr lang="af-ZA" dirty="0">
                <a:solidFill>
                  <a:schemeClr val="tx1"/>
                </a:solidFill>
                <a:effectLst>
                  <a:outerShdw blurRad="38100" dist="38100" dir="2700000" algn="tl">
                    <a:srgbClr val="000000">
                      <a:alpha val="43137"/>
                    </a:srgbClr>
                  </a:outerShdw>
                </a:effectLst>
              </a:rPr>
            </a:br>
            <a:r>
              <a:rPr lang="af-ZA" b="1" dirty="0" smtClean="0">
                <a:solidFill>
                  <a:schemeClr val="tx1"/>
                </a:solidFill>
                <a:effectLst>
                  <a:outerShdw blurRad="38100" dist="38100" dir="2700000" algn="tl">
                    <a:srgbClr val="000000">
                      <a:alpha val="43137"/>
                    </a:srgbClr>
                  </a:outerShdw>
                </a:effectLst>
              </a:rPr>
              <a:t> 					</a:t>
            </a:r>
            <a:r>
              <a:rPr lang="af-ZA" b="1" dirty="0" smtClean="0">
                <a:solidFill>
                  <a:srgbClr val="92D050"/>
                </a:solidFill>
                <a:effectLst>
                  <a:outerShdw blurRad="38100" dist="38100" dir="2700000" algn="tl">
                    <a:srgbClr val="000000">
                      <a:alpha val="43137"/>
                    </a:srgbClr>
                  </a:outerShdw>
                </a:effectLst>
              </a:rPr>
              <a:t>Daniel Scott</a:t>
            </a:r>
            <a:r>
              <a:rPr lang="af-ZA" dirty="0" smtClean="0"/>
              <a:t>	</a:t>
            </a:r>
            <a:endParaRPr lang="af-Z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smtClean="0">
                <a:ln w="6350">
                  <a:solidFill>
                    <a:schemeClr val="bg1"/>
                  </a:solidFill>
                </a:ln>
                <a:solidFill>
                  <a:schemeClr val="tx1"/>
                </a:solidFill>
                <a:effectLst>
                  <a:outerShdw blurRad="38100" dist="38100" dir="2700000" algn="tl">
                    <a:srgbClr val="000000">
                      <a:alpha val="43137"/>
                    </a:srgbClr>
                  </a:outerShdw>
                </a:effectLst>
              </a:rPr>
              <a:t>“</a:t>
            </a:r>
            <a:r>
              <a:rPr lang="af-ZA" i="1" dirty="0">
                <a:ln w="6350">
                  <a:solidFill>
                    <a:schemeClr val="bg1"/>
                  </a:solidFill>
                </a:ln>
                <a:solidFill>
                  <a:schemeClr val="tx1"/>
                </a:solidFill>
                <a:effectLst>
                  <a:outerShdw blurRad="38100" dist="38100" dir="2700000" algn="tl">
                    <a:srgbClr val="000000">
                      <a:alpha val="43137"/>
                    </a:srgbClr>
                  </a:outerShdw>
                </a:effectLst>
              </a:rPr>
              <a:t>When the Reformation took place, there were </a:t>
            </a:r>
            <a:r>
              <a:rPr lang="af-ZA" b="1" i="1" dirty="0">
                <a:ln w="6350">
                  <a:solidFill>
                    <a:schemeClr val="bg1"/>
                  </a:solidFill>
                </a:ln>
                <a:solidFill>
                  <a:schemeClr val="tx1"/>
                </a:solidFill>
                <a:effectLst>
                  <a:outerShdw blurRad="38100" dist="38100" dir="2700000" algn="tl">
                    <a:srgbClr val="000000">
                      <a:alpha val="43137"/>
                    </a:srgbClr>
                  </a:outerShdw>
                </a:effectLst>
              </a:rPr>
              <a:t>two very different reactions</a:t>
            </a:r>
            <a:r>
              <a:rPr lang="af-ZA" i="1" dirty="0">
                <a:ln w="6350">
                  <a:solidFill>
                    <a:schemeClr val="bg1"/>
                  </a:solidFill>
                </a:ln>
                <a:solidFill>
                  <a:schemeClr val="tx1"/>
                </a:solidFill>
                <a:effectLst>
                  <a:outerShdw blurRad="38100" dist="38100" dir="2700000" algn="tl">
                    <a:srgbClr val="000000">
                      <a:alpha val="43137"/>
                    </a:srgbClr>
                  </a:outerShdw>
                </a:effectLst>
              </a:rPr>
              <a:t>. Some moved forward cautiously and optimistically, believing that God was moving in a new and fresh way; others, in a spirit of fear, retrenched even deeper in the culture of </a:t>
            </a:r>
            <a:r>
              <a:rPr lang="af-ZA" i="1" dirty="0" smtClean="0">
                <a:ln w="6350">
                  <a:solidFill>
                    <a:schemeClr val="bg1"/>
                  </a:solidFill>
                </a:ln>
                <a:solidFill>
                  <a:schemeClr val="tx1"/>
                </a:solidFill>
                <a:effectLst>
                  <a:outerShdw blurRad="38100" dist="38100" dir="2700000" algn="tl">
                    <a:srgbClr val="000000">
                      <a:alpha val="43137"/>
                    </a:srgbClr>
                  </a:outerShdw>
                </a:effectLst>
              </a:rPr>
              <a:t>medieval </a:t>
            </a:r>
            <a:r>
              <a:rPr lang="af-ZA" i="1" dirty="0">
                <a:ln w="6350">
                  <a:solidFill>
                    <a:schemeClr val="bg1"/>
                  </a:solidFill>
                </a:ln>
                <a:solidFill>
                  <a:schemeClr val="tx1"/>
                </a:solidFill>
                <a:effectLst>
                  <a:outerShdw blurRad="38100" dist="38100" dir="2700000" algn="tl">
                    <a:srgbClr val="000000">
                      <a:alpha val="43137"/>
                    </a:srgbClr>
                  </a:outerShdw>
                </a:effectLst>
              </a:rPr>
              <a:t>Christian faith and practice</a:t>
            </a:r>
            <a:r>
              <a:rPr lang="af-ZA" i="1" dirty="0" smtClean="0">
                <a:ln w="6350">
                  <a:solidFill>
                    <a:schemeClr val="bg1"/>
                  </a:solidFill>
                </a:ln>
                <a:solidFill>
                  <a:schemeClr val="tx1"/>
                </a:solidFill>
                <a:effectLst>
                  <a:outerShdw blurRad="38100" dist="38100" dir="2700000" algn="tl">
                    <a:srgbClr val="000000">
                      <a:alpha val="43137"/>
                    </a:srgbClr>
                  </a:outerShdw>
                </a:effectLst>
              </a:rPr>
              <a:t>.”</a:t>
            </a:r>
            <a:r>
              <a:rPr lang="af-ZA" b="1" dirty="0" smtClean="0">
                <a:ln w="6350">
                  <a:solidFill>
                    <a:schemeClr val="bg1"/>
                  </a:solidFill>
                </a:ln>
                <a:solidFill>
                  <a:schemeClr val="tx1"/>
                </a:solidFill>
                <a:effectLst>
                  <a:outerShdw blurRad="38100" dist="38100" dir="2700000" algn="tl">
                    <a:srgbClr val="000000">
                      <a:alpha val="43137"/>
                    </a:srgbClr>
                  </a:outerShdw>
                </a:effectLst>
              </a:rPr>
              <a:t> </a:t>
            </a:r>
            <a:r>
              <a:rPr lang="af-ZA" b="1" dirty="0" smtClean="0">
                <a:solidFill>
                  <a:schemeClr val="tx1"/>
                </a:solidFill>
                <a:effectLst>
                  <a:outerShdw blurRad="38100" dist="38100" dir="2700000" algn="tl">
                    <a:srgbClr val="000000">
                      <a:alpha val="43137"/>
                    </a:srgbClr>
                  </a:outerShdw>
                </a:effectLst>
              </a:rPr>
              <a:t/>
            </a:r>
            <a:br>
              <a:rPr lang="af-ZA" b="1" dirty="0" smtClean="0">
                <a:solidFill>
                  <a:schemeClr val="tx1"/>
                </a:solidFill>
                <a:effectLst>
                  <a:outerShdw blurRad="38100" dist="38100" dir="2700000" algn="tl">
                    <a:srgbClr val="000000">
                      <a:alpha val="43137"/>
                    </a:srgbClr>
                  </a:outerShdw>
                </a:effectLst>
              </a:rPr>
            </a:br>
            <a:r>
              <a:rPr lang="af-ZA" b="1" dirty="0" smtClean="0">
                <a:solidFill>
                  <a:schemeClr val="tx1"/>
                </a:solidFill>
                <a:effectLst>
                  <a:outerShdw blurRad="38100" dist="38100" dir="2700000" algn="tl">
                    <a:srgbClr val="000000">
                      <a:alpha val="43137"/>
                    </a:srgbClr>
                  </a:outerShdw>
                </a:effectLst>
              </a:rPr>
              <a:t/>
            </a:r>
            <a:br>
              <a:rPr lang="af-ZA" b="1" dirty="0" smtClean="0">
                <a:solidFill>
                  <a:schemeClr val="tx1"/>
                </a:solidFill>
                <a:effectLst>
                  <a:outerShdw blurRad="38100" dist="38100" dir="2700000" algn="tl">
                    <a:srgbClr val="000000">
                      <a:alpha val="43137"/>
                    </a:srgbClr>
                  </a:outerShdw>
                </a:effectLst>
              </a:rPr>
            </a:br>
            <a:r>
              <a:rPr lang="af-ZA" b="1" dirty="0">
                <a:solidFill>
                  <a:schemeClr val="tx1"/>
                </a:solidFill>
                <a:effectLst>
                  <a:outerShdw blurRad="38100" dist="38100" dir="2700000" algn="tl">
                    <a:srgbClr val="000000">
                      <a:alpha val="43137"/>
                    </a:srgbClr>
                  </a:outerShdw>
                </a:effectLst>
              </a:rPr>
              <a:t>	</a:t>
            </a:r>
            <a:r>
              <a:rPr lang="af-ZA" b="1" dirty="0" smtClean="0">
                <a:solidFill>
                  <a:schemeClr val="tx1"/>
                </a:solidFill>
                <a:effectLst>
                  <a:outerShdw blurRad="38100" dist="38100" dir="2700000" algn="tl">
                    <a:srgbClr val="000000">
                      <a:alpha val="43137"/>
                    </a:srgbClr>
                  </a:outerShdw>
                </a:effectLst>
              </a:rPr>
              <a:t>				</a:t>
            </a:r>
            <a:r>
              <a:rPr lang="af-ZA" b="1" dirty="0" smtClean="0">
                <a:solidFill>
                  <a:srgbClr val="92D050"/>
                </a:solidFill>
                <a:effectLst>
                  <a:outerShdw blurRad="38100" dist="38100" dir="2700000" algn="tl">
                    <a:srgbClr val="000000">
                      <a:alpha val="43137"/>
                    </a:srgbClr>
                  </a:outerShdw>
                </a:effectLst>
              </a:rPr>
              <a:t>Daniel Scott</a:t>
            </a:r>
            <a:endParaRPr lang="af-ZA" dirty="0">
              <a:solidFill>
                <a:srgbClr val="92D05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TotalTime>
  <Words>98</Words>
  <Application>Microsoft Office PowerPoint</Application>
  <PresentationFormat>On-screen Show (4:3)</PresentationFormat>
  <Paragraphs>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Apex</vt:lpstr>
      <vt:lpstr>Slide 1</vt:lpstr>
      <vt:lpstr>“When the church realizes that it doesn’t have enough resources, it doesn’t focus on what it does not possess but rather sees its limited resources as an opportunity for God to bestow blessings and provision on them from his unlimited resources.”        Daniel Scott </vt:lpstr>
      <vt:lpstr>“When the Reformation took place, there were two very different reactions. Some moved forward cautiously and optimistically, believing that God was moving in a new and fresh way; others, in a spirit of fear, retrenched even deeper in the culture of medieval Christian faith and practice.”        Daniel Scott</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2013-07-12T06:35:23Z</dcterms:created>
  <dcterms:modified xsi:type="dcterms:W3CDTF">2013-07-12T06:40:26Z</dcterms:modified>
</cp:coreProperties>
</file>