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2" r:id="rId7"/>
    <p:sldId id="260" r:id="rId8"/>
    <p:sldId id="261" r:id="rId9"/>
    <p:sldId id="264" r:id="rId10"/>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50" autoAdjust="0"/>
    <p:restoredTop sz="94660"/>
  </p:normalViewPr>
  <p:slideViewPr>
    <p:cSldViewPr>
      <p:cViewPr varScale="1">
        <p:scale>
          <a:sx n="111" d="100"/>
          <a:sy n="111" d="100"/>
        </p:scale>
        <p:origin x="-14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12473A50-20EC-4B5E-857A-3A1F812A1460}" type="datetimeFigureOut">
              <a:rPr lang="af-ZA" smtClean="0"/>
              <a:t>2014/06/13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2473A50-20EC-4B5E-857A-3A1F812A1460}" type="datetimeFigureOut">
              <a:rPr lang="af-ZA" smtClean="0"/>
              <a:t>2014/06/13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2473A50-20EC-4B5E-857A-3A1F812A1460}" type="datetimeFigureOut">
              <a:rPr lang="af-ZA" smtClean="0"/>
              <a:t>2014/06/13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12473A50-20EC-4B5E-857A-3A1F812A1460}" type="datetimeFigureOut">
              <a:rPr lang="af-ZA" smtClean="0"/>
              <a:t>2014/06/13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473A50-20EC-4B5E-857A-3A1F812A1460}" type="datetimeFigureOut">
              <a:rPr lang="af-ZA" smtClean="0"/>
              <a:t>2014/06/13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12473A50-20EC-4B5E-857A-3A1F812A1460}" type="datetimeFigureOut">
              <a:rPr lang="af-ZA" smtClean="0"/>
              <a:t>2014/06/13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12473A50-20EC-4B5E-857A-3A1F812A1460}" type="datetimeFigureOut">
              <a:rPr lang="af-ZA" smtClean="0"/>
              <a:t>2014/06/13</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12473A50-20EC-4B5E-857A-3A1F812A1460}" type="datetimeFigureOut">
              <a:rPr lang="af-ZA" smtClean="0"/>
              <a:t>2014/06/13</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473A50-20EC-4B5E-857A-3A1F812A1460}" type="datetimeFigureOut">
              <a:rPr lang="af-ZA" smtClean="0"/>
              <a:t>2014/06/13</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473A50-20EC-4B5E-857A-3A1F812A1460}" type="datetimeFigureOut">
              <a:rPr lang="af-ZA" smtClean="0"/>
              <a:t>2014/06/13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473A50-20EC-4B5E-857A-3A1F812A1460}" type="datetimeFigureOut">
              <a:rPr lang="af-ZA" smtClean="0"/>
              <a:t>2014/06/13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67C1BAD1-E67F-47DB-B9FA-1FE5800902BE}"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473A50-20EC-4B5E-857A-3A1F812A1460}" type="datetimeFigureOut">
              <a:rPr lang="af-ZA" smtClean="0"/>
              <a:t>2014/06/13</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1BAD1-E67F-47DB-B9FA-1FE5800902BE}"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10:4</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Christus is tog die einde van die wet, sodat elkeen wat glo, vrygespreek kan word</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Gal 5:1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Christus het ons vry gemaak om werklik vry te wees. Staan dan vas in hierdie vryheid en moet julle nie weer onder ‘n slawejuk laat indwing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effectLst>
                  <a:outerShdw blurRad="38100" dist="38100" dir="2700000" algn="tl">
                    <a:srgbClr val="000000">
                      <a:alpha val="43137"/>
                    </a:srgbClr>
                  </a:outerShdw>
                </a:effectLst>
              </a:rPr>
              <a:t>Vers 23:</a:t>
            </a:r>
            <a:r>
              <a:rPr lang="af-ZA" b="1" dirty="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Hierdie leerstellings het wel ‘</a:t>
            </a:r>
            <a:r>
              <a:rPr lang="af-ZA" i="1" u="sng" dirty="0">
                <a:effectLst>
                  <a:outerShdw blurRad="38100" dist="38100" dir="2700000" algn="tl">
                    <a:srgbClr val="000000">
                      <a:alpha val="43137"/>
                    </a:srgbClr>
                  </a:outerShdw>
                </a:effectLst>
              </a:rPr>
              <a:t>n skyn van wysheid</a:t>
            </a:r>
            <a:r>
              <a:rPr lang="af-ZA" i="1" dirty="0">
                <a:effectLst>
                  <a:outerShdw blurRad="38100" dist="38100" dir="2700000" algn="tl">
                    <a:srgbClr val="000000">
                      <a:alpha val="43137"/>
                    </a:srgbClr>
                  </a:outerShdw>
                </a:effectLst>
              </a:rPr>
              <a:t> met hulle selfgemaakte godsdiens, danige nederigheid en streng beheersing van die liggaam, maar dit het </a:t>
            </a:r>
            <a:r>
              <a:rPr lang="af-ZA" b="1" i="1" u="sng" dirty="0">
                <a:effectLst>
                  <a:outerShdw blurRad="38100" dist="38100" dir="2700000" algn="tl">
                    <a:srgbClr val="000000">
                      <a:alpha val="43137"/>
                    </a:srgbClr>
                  </a:outerShdw>
                </a:effectLst>
              </a:rPr>
              <a:t>geen waarde vir die beteueling van die sondige drifte</a:t>
            </a:r>
            <a:r>
              <a:rPr lang="af-ZA" i="1" dirty="0">
                <a:effectLst>
                  <a:outerShdw blurRad="38100" dist="38100" dir="2700000" algn="tl">
                    <a:srgbClr val="000000">
                      <a:alpha val="43137"/>
                    </a:srgbClr>
                  </a:outerShdw>
                </a:effectLst>
              </a:rPr>
              <a:t>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Autofit/>
          </a:bodyPr>
          <a:lstStyle/>
          <a:p>
            <a:pPr lvl="0" algn="l"/>
            <a:r>
              <a:rPr lang="af-ZA" sz="3300" dirty="0" smtClean="0">
                <a:effectLst>
                  <a:outerShdw blurRad="50800" dist="38100" algn="tr" rotWithShape="0">
                    <a:prstClr val="black">
                      <a:alpha val="40000"/>
                    </a:prstClr>
                  </a:outerShdw>
                </a:effectLst>
              </a:rPr>
              <a:t>&gt;   Sabbat </a:t>
            </a:r>
            <a:r>
              <a:rPr lang="af-ZA" sz="3300" dirty="0">
                <a:effectLst>
                  <a:outerShdw blurRad="50800" dist="38100" algn="tr" rotWithShape="0">
                    <a:prstClr val="black">
                      <a:alpha val="40000"/>
                    </a:prstClr>
                  </a:outerShdw>
                </a:effectLst>
              </a:rPr>
              <a:t>is 'n OT teken van die </a:t>
            </a:r>
            <a:r>
              <a:rPr lang="af-ZA" sz="3300" dirty="0" smtClean="0">
                <a:effectLst>
                  <a:outerShdw blurRad="50800" dist="38100" algn="tr" rotWithShape="0">
                    <a:prstClr val="black">
                      <a:alpha val="40000"/>
                    </a:prstClr>
                  </a:outerShdw>
                </a:effectLst>
              </a:rPr>
              <a:t>verbond</a:t>
            </a:r>
            <a:r>
              <a:rPr lang="af-ZA" sz="3300" i="1" dirty="0" smtClean="0">
                <a:effectLst>
                  <a:outerShdw blurRad="50800" dist="38100" algn="tr" rotWithShape="0">
                    <a:prstClr val="black">
                      <a:alpha val="40000"/>
                    </a:prstClr>
                  </a:outerShdw>
                </a:effectLst>
              </a:rPr>
              <a:t> </a:t>
            </a:r>
            <a:r>
              <a:rPr lang="af-ZA" sz="3300" dirty="0">
                <a:effectLst>
                  <a:outerShdw blurRad="50800" dist="38100" algn="tr" rotWithShape="0">
                    <a:prstClr val="black">
                      <a:alpha val="40000"/>
                    </a:prstClr>
                  </a:outerShdw>
                </a:effectLst>
              </a:rPr>
              <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NT </a:t>
            </a:r>
            <a:r>
              <a:rPr lang="af-ZA" sz="3300" dirty="0">
                <a:effectLst>
                  <a:outerShdw blurRad="50800" dist="38100" algn="tr" rotWithShape="0">
                    <a:prstClr val="black">
                      <a:alpha val="40000"/>
                    </a:prstClr>
                  </a:outerShdw>
                </a:effectLst>
              </a:rPr>
              <a:t>beveel dit nêrens nie</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Vroeë </a:t>
            </a:r>
            <a:r>
              <a:rPr lang="af-ZA" sz="3300" dirty="0">
                <a:effectLst>
                  <a:outerShdw blurRad="50800" dist="38100" algn="tr" rotWithShape="0">
                    <a:prstClr val="black">
                      <a:alpha val="40000"/>
                    </a:prstClr>
                  </a:outerShdw>
                </a:effectLst>
              </a:rPr>
              <a:t>kerk op Sonbdag bymekaar gekom </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OT </a:t>
            </a:r>
            <a:r>
              <a:rPr lang="af-ZA" sz="3300" dirty="0">
                <a:effectLst>
                  <a:outerShdw blurRad="50800" dist="38100" algn="tr" rotWithShape="0">
                    <a:prstClr val="black">
                      <a:alpha val="40000"/>
                    </a:prstClr>
                  </a:outerShdw>
                </a:effectLst>
              </a:rPr>
              <a:t>sê nêrens dat “heidene” die Sabbat moet vier </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Geen </a:t>
            </a:r>
            <a:r>
              <a:rPr lang="af-ZA" sz="3300" dirty="0">
                <a:effectLst>
                  <a:outerShdw blurRad="50800" dist="38100" algn="tr" rotWithShape="0">
                    <a:prstClr val="black">
                      <a:alpha val="40000"/>
                    </a:prstClr>
                  </a:outerShdw>
                </a:effectLst>
              </a:rPr>
              <a:t>bewyse dat die Sabbat voor Moses gevier is </a:t>
            </a:r>
            <a:r>
              <a:rPr lang="af-ZA" sz="3300" dirty="0" smtClean="0">
                <a:effectLst>
                  <a:outerShdw blurRad="50800" dist="38100" algn="tr" rotWithShape="0">
                    <a:prstClr val="black">
                      <a:alpha val="40000"/>
                    </a:prstClr>
                  </a:outerShdw>
                </a:effectLst>
              </a:rPr>
              <a:t> </a:t>
            </a:r>
            <a:r>
              <a:rPr lang="af-ZA" sz="3300" dirty="0">
                <a:effectLst>
                  <a:outerShdw blurRad="50800" dist="38100" algn="tr" rotWithShape="0">
                    <a:prstClr val="black">
                      <a:alpha val="40000"/>
                    </a:prstClr>
                  </a:outerShdw>
                </a:effectLst>
              </a:rPr>
              <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Jerusalem </a:t>
            </a:r>
            <a:r>
              <a:rPr lang="af-ZA" sz="3300" dirty="0">
                <a:effectLst>
                  <a:outerShdw blurRad="50800" dist="38100" algn="tr" rotWithShape="0">
                    <a:prstClr val="black">
                      <a:alpha val="40000"/>
                    </a:prstClr>
                  </a:outerShdw>
                </a:effectLst>
              </a:rPr>
              <a:t>vergadering ook nie Sabbat beveel </a:t>
            </a:r>
            <a:r>
              <a:rPr lang="af-ZA" sz="3300" dirty="0" smtClean="0">
                <a:effectLst>
                  <a:outerShdw blurRad="50800" dist="38100" algn="tr" rotWithShape="0">
                    <a:prstClr val="black">
                      <a:alpha val="40000"/>
                    </a:prstClr>
                  </a:outerShdw>
                </a:effectLst>
              </a:rPr>
              <a:t>nie</a:t>
            </a:r>
            <a:r>
              <a:rPr lang="af-ZA" sz="3300" dirty="0">
                <a:effectLst>
                  <a:outerShdw blurRad="50800" dist="38100" algn="tr" rotWithShape="0">
                    <a:prstClr val="black">
                      <a:alpha val="40000"/>
                    </a:prstClr>
                  </a:outerShdw>
                </a:effectLst>
              </a:rPr>
              <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Paulus </a:t>
            </a:r>
            <a:r>
              <a:rPr lang="af-ZA" sz="3300" dirty="0">
                <a:effectLst>
                  <a:outerShdw blurRad="50800" dist="38100" algn="tr" rotWithShape="0">
                    <a:prstClr val="black">
                      <a:alpha val="40000"/>
                    </a:prstClr>
                  </a:outerShdw>
                </a:effectLst>
              </a:rPr>
              <a:t>waarsku oor baie sondes, maar nooit oor </a:t>
            </a:r>
            <a:r>
              <a:rPr lang="af-ZA" sz="3300" dirty="0" smtClean="0">
                <a:effectLst>
                  <a:outerShdw blurRad="50800" dist="38100" algn="tr" rotWithShape="0">
                    <a:prstClr val="black">
                      <a:alpha val="40000"/>
                    </a:prstClr>
                  </a:outerShdw>
                </a:effectLst>
              </a:rPr>
              <a:t>  	Sabbat </a:t>
            </a:r>
            <a:r>
              <a:rPr lang="af-ZA" sz="3300" dirty="0">
                <a:effectLst>
                  <a:outerShdw blurRad="50800" dist="38100" algn="tr" rotWithShape="0">
                    <a:prstClr val="black">
                      <a:alpha val="40000"/>
                    </a:prstClr>
                  </a:outerShdw>
                </a:effectLst>
              </a:rPr>
              <a:t>breek nie</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Paulus </a:t>
            </a:r>
            <a:r>
              <a:rPr lang="af-ZA" sz="3300" dirty="0">
                <a:effectLst>
                  <a:outerShdw blurRad="50800" dist="38100" algn="tr" rotWithShape="0">
                    <a:prstClr val="black">
                      <a:alpha val="40000"/>
                    </a:prstClr>
                  </a:outerShdw>
                </a:effectLst>
              </a:rPr>
              <a:t>bestraf juis die gloof in sekere dae as wet</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Sabbat </a:t>
            </a:r>
            <a:r>
              <a:rPr lang="af-ZA" sz="3300" dirty="0">
                <a:effectLst>
                  <a:outerShdw blurRad="50800" dist="38100" algn="tr" rotWithShape="0">
                    <a:prstClr val="black">
                      <a:alpha val="40000"/>
                    </a:prstClr>
                  </a:outerShdw>
                </a:effectLst>
              </a:rPr>
              <a:t>is deel van christelike vryheid </a:t>
            </a:r>
            <a:br>
              <a:rPr lang="af-ZA" sz="3300" dirty="0">
                <a:effectLst>
                  <a:outerShdw blurRad="50800" dist="38100" algn="tr" rotWithShape="0">
                    <a:prstClr val="black">
                      <a:alpha val="40000"/>
                    </a:prstClr>
                  </a:outerShdw>
                </a:effectLst>
              </a:rPr>
            </a:br>
            <a:r>
              <a:rPr lang="af-ZA" sz="3300" dirty="0" smtClean="0">
                <a:effectLst>
                  <a:outerShdw blurRad="50800" dist="38100" algn="tr" rotWithShape="0">
                    <a:prstClr val="black">
                      <a:alpha val="40000"/>
                    </a:prstClr>
                  </a:outerShdw>
                </a:effectLst>
              </a:rPr>
              <a:t>&gt;   Kerkvaders, </a:t>
            </a:r>
            <a:r>
              <a:rPr lang="af-ZA" sz="3300" dirty="0">
                <a:effectLst>
                  <a:outerShdw blurRad="50800" dist="38100" algn="tr" rotWithShape="0">
                    <a:prstClr val="black">
                      <a:alpha val="40000"/>
                    </a:prstClr>
                  </a:outerShdw>
                </a:effectLst>
              </a:rPr>
              <a:t>Sabbat verrruil vir die </a:t>
            </a:r>
            <a:r>
              <a:rPr lang="af-ZA" sz="3300" dirty="0" smtClean="0">
                <a:effectLst>
                  <a:outerShdw blurRad="50800" dist="38100" algn="tr" rotWithShape="0">
                    <a:prstClr val="black">
                      <a:alpha val="40000"/>
                    </a:prstClr>
                  </a:outerShdw>
                </a:effectLst>
              </a:rPr>
              <a:t>opstandingsdag</a:t>
            </a:r>
            <a:endParaRPr lang="af-ZA" sz="3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smtClean="0">
                <a:solidFill>
                  <a:srgbClr val="00B050"/>
                </a:solidFill>
                <a:effectLst>
                  <a:outerShdw blurRad="38100" dist="38100" dir="2700000" algn="tl">
                    <a:srgbClr val="000000">
                      <a:alpha val="43137"/>
                    </a:srgbClr>
                  </a:outerShdw>
                </a:effectLst>
              </a:rPr>
              <a:t>Kol. </a:t>
            </a:r>
            <a:r>
              <a:rPr lang="af-ZA" sz="4800" b="1" dirty="0">
                <a:solidFill>
                  <a:srgbClr val="00B050"/>
                </a:solidFill>
                <a:effectLst>
                  <a:outerShdw blurRad="38100" dist="38100" dir="2700000" algn="tl">
                    <a:srgbClr val="000000">
                      <a:alpha val="43137"/>
                    </a:srgbClr>
                  </a:outerShdw>
                </a:effectLst>
              </a:rPr>
              <a:t>2:9-10</a:t>
            </a:r>
            <a:r>
              <a:rPr lang="af-ZA" sz="4800" i="1" dirty="0">
                <a:solidFill>
                  <a:srgbClr val="00B050"/>
                </a:solidFill>
                <a:effectLst>
                  <a:outerShdw blurRad="38100" dist="38100" dir="2700000" algn="tl">
                    <a:srgbClr val="000000">
                      <a:alpha val="43137"/>
                    </a:srgbClr>
                  </a:outerShdw>
                </a:effectLst>
              </a:rPr>
              <a:t> </a:t>
            </a:r>
            <a:r>
              <a:rPr lang="af-ZA" sz="4800" i="1" dirty="0">
                <a:effectLst>
                  <a:outerShdw blurRad="38100" dist="38100" dir="2700000" algn="tl">
                    <a:srgbClr val="000000">
                      <a:alpha val="43137"/>
                    </a:srgbClr>
                  </a:outerShdw>
                </a:effectLst>
              </a:rPr>
              <a:t>	</a:t>
            </a: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a:effectLst>
                  <a:outerShdw blurRad="38100" dist="38100" dir="2700000" algn="tl">
                    <a:srgbClr val="000000">
                      <a:alpha val="43137"/>
                    </a:srgbClr>
                  </a:outerShdw>
                </a:effectLst>
              </a:rPr>
              <a:t/>
            </a:r>
            <a:br>
              <a:rPr lang="af-ZA" sz="4800" i="1" dirty="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a:t>
            </a:r>
            <a:r>
              <a:rPr lang="af-ZA" sz="4800" i="1" dirty="0">
                <a:effectLst>
                  <a:outerShdw blurRad="38100" dist="38100" dir="2700000" algn="tl">
                    <a:srgbClr val="000000">
                      <a:alpha val="43137"/>
                    </a:srgbClr>
                  </a:outerShdw>
                </a:effectLst>
              </a:rPr>
              <a:t>In Hom is die volle wese van God beliggaam, en in verbondenheid met Hom deel julle in sy volheid</a:t>
            </a:r>
            <a:r>
              <a:rPr lang="af-ZA" sz="4800" i="1" dirty="0" smtClean="0">
                <a:effectLst>
                  <a:outerShdw blurRad="38100" dist="38100" dir="2700000" algn="tl">
                    <a:srgbClr val="000000">
                      <a:alpha val="43137"/>
                    </a:srgbClr>
                  </a:outerShdw>
                </a:effectLst>
              </a:rPr>
              <a:t>.</a:t>
            </a:r>
            <a:endParaRPr lang="af-ZA" sz="4800"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19</Words>
  <Application>Microsoft Office PowerPoint</Application>
  <PresentationFormat>On-screen Show (4:3)</PresentationFormat>
  <Paragraphs>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Rom 10:4    “Christus is tog die einde van die wet, sodat elkeen wat glo, vrygespreek kan word.”</vt:lpstr>
      <vt:lpstr>Gal 5:1     “Christus het ons vry gemaak om werklik vry te wees. Staan dan vas in hierdie vryheid en moet julle nie weer onder ‘n slawejuk laat indwing nie.”</vt:lpstr>
      <vt:lpstr>Slide 4</vt:lpstr>
      <vt:lpstr>Vers 23:    “Hierdie leerstellings het wel ‘n skyn van wysheid met hulle selfgemaakte godsdiens, danige nederigheid en streng beheersing van die liggaam, maar dit het geen waarde vir die beteueling van die sondige drifte nie.”</vt:lpstr>
      <vt:lpstr>Slide 6</vt:lpstr>
      <vt:lpstr>&gt;   Sabbat is 'n OT teken van die verbond  &gt;   NT beveel dit nêrens nie &gt;   Vroeë kerk op Sonbdag bymekaar gekom  &gt;   OT sê nêrens dat “heidene” die Sabbat moet vier  &gt;   Geen bewyse dat die Sabbat voor Moses gevier is   &gt;   Jerusalem vergadering ook nie Sabbat beveel nie &gt;   Paulus waarsku oor baie sondes, maar nooit oor    Sabbat breek nie &gt;   Paulus bestraf juis die gloof in sekere dae as wet &gt;   Sabbat is deel van christelike vryheid  &gt;   Kerkvaders, Sabbat verrruil vir die opstandingsdag</vt:lpstr>
      <vt:lpstr>Slide 8</vt:lpstr>
      <vt:lpstr>Kol. 2:9-10    “In Hom is die volle wese van God beliggaam, en in verbondenheid met Hom deel julle in sy volheid.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2014-06-13T05:46:54Z</dcterms:created>
  <dcterms:modified xsi:type="dcterms:W3CDTF">2014-06-13T05:54:50Z</dcterms:modified>
</cp:coreProperties>
</file>