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093" autoAdjust="0"/>
    <p:restoredTop sz="94660"/>
  </p:normalViewPr>
  <p:slideViewPr>
    <p:cSldViewPr>
      <p:cViewPr varScale="1">
        <p:scale>
          <a:sx n="111" d="100"/>
          <a:sy n="111" d="100"/>
        </p:scale>
        <p:origin x="-145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7A94826E-F8FB-4665-BA54-DAACABCB2B9E}" type="datetimeFigureOut">
              <a:rPr lang="af-ZA" smtClean="0"/>
              <a:t>2014/06/20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8617FE49-F926-4B98-8EF2-54E12865B30C}"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7A94826E-F8FB-4665-BA54-DAACABCB2B9E}" type="datetimeFigureOut">
              <a:rPr lang="af-ZA" smtClean="0"/>
              <a:t>2014/06/20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8617FE49-F926-4B98-8EF2-54E12865B30C}"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7A94826E-F8FB-4665-BA54-DAACABCB2B9E}" type="datetimeFigureOut">
              <a:rPr lang="af-ZA" smtClean="0"/>
              <a:t>2014/06/20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8617FE49-F926-4B98-8EF2-54E12865B30C}"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7A94826E-F8FB-4665-BA54-DAACABCB2B9E}" type="datetimeFigureOut">
              <a:rPr lang="af-ZA" smtClean="0"/>
              <a:t>2014/06/20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8617FE49-F926-4B98-8EF2-54E12865B30C}"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94826E-F8FB-4665-BA54-DAACABCB2B9E}" type="datetimeFigureOut">
              <a:rPr lang="af-ZA" smtClean="0"/>
              <a:t>2014/06/20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8617FE49-F926-4B98-8EF2-54E12865B30C}"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7A94826E-F8FB-4665-BA54-DAACABCB2B9E}" type="datetimeFigureOut">
              <a:rPr lang="af-ZA" smtClean="0"/>
              <a:t>2014/06/20</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8617FE49-F926-4B98-8EF2-54E12865B30C}"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7A94826E-F8FB-4665-BA54-DAACABCB2B9E}" type="datetimeFigureOut">
              <a:rPr lang="af-ZA" smtClean="0"/>
              <a:t>2014/06/20</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8617FE49-F926-4B98-8EF2-54E12865B30C}"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7A94826E-F8FB-4665-BA54-DAACABCB2B9E}" type="datetimeFigureOut">
              <a:rPr lang="af-ZA" smtClean="0"/>
              <a:t>2014/06/20</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8617FE49-F926-4B98-8EF2-54E12865B30C}"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94826E-F8FB-4665-BA54-DAACABCB2B9E}" type="datetimeFigureOut">
              <a:rPr lang="af-ZA" smtClean="0"/>
              <a:t>2014/06/20</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8617FE49-F926-4B98-8EF2-54E12865B30C}"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94826E-F8FB-4665-BA54-DAACABCB2B9E}" type="datetimeFigureOut">
              <a:rPr lang="af-ZA" smtClean="0"/>
              <a:t>2014/06/20</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8617FE49-F926-4B98-8EF2-54E12865B30C}"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94826E-F8FB-4665-BA54-DAACABCB2B9E}" type="datetimeFigureOut">
              <a:rPr lang="af-ZA" smtClean="0"/>
              <a:t>2014/06/20</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8617FE49-F926-4B98-8EF2-54E12865B30C}"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94826E-F8FB-4665-BA54-DAACABCB2B9E}" type="datetimeFigureOut">
              <a:rPr lang="af-ZA" smtClean="0"/>
              <a:t>2014/06/20</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17FE49-F926-4B98-8EF2-54E12865B30C}"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You must not only seek heaven, you must also think heaven</a:t>
            </a:r>
            <a:r>
              <a:rPr lang="af-ZA" dirty="0" smtClean="0">
                <a:effectLst>
                  <a:outerShdw blurRad="38100" dist="38100" dir="2700000" algn="tl">
                    <a:srgbClr val="000000">
                      <a:alpha val="43137"/>
                    </a:srgbClr>
                  </a:outerShdw>
                </a:effectLst>
              </a:rPr>
              <a:t>”</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 Lightfoot </a:t>
            </a:r>
            <a:r>
              <a:rPr lang="af-ZA" dirty="0" smtClean="0"/>
              <a:t>	</a:t>
            </a:r>
            <a:endParaRPr lang="af-Z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No man can possibly be happy in a place where he is not in his element, and where all around him is not congenial to his tastes, habits and character</a:t>
            </a:r>
            <a:r>
              <a:rPr lang="af-ZA" i="1" dirty="0" smtClean="0">
                <a:effectLst>
                  <a:outerShdw blurRad="38100" dist="38100" dir="2700000" algn="tl">
                    <a:srgbClr val="000000">
                      <a:alpha val="43137"/>
                    </a:srgbClr>
                  </a:outerShdw>
                </a:effectLst>
              </a:rPr>
              <a:t>.”</a:t>
            </a:r>
            <a:r>
              <a:rPr lang="af-ZA" b="1" dirty="0" smtClean="0">
                <a:effectLst>
                  <a:outerShdw blurRad="38100" dist="38100" dir="2700000" algn="tl">
                    <a:srgbClr val="000000">
                      <a:alpha val="43137"/>
                    </a:srgbClr>
                  </a:outerShdw>
                </a:effectLst>
              </a:rPr>
              <a:t>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JC Ryle</a:t>
            </a:r>
            <a:r>
              <a:rPr lang="af-ZA" b="1" dirty="0" smtClean="0"/>
              <a:t>	</a:t>
            </a:r>
            <a:endParaRPr lang="af-Z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Rom. 12:2</a:t>
            </a:r>
            <a:r>
              <a:rPr lang="af-ZA" dirty="0">
                <a:solidFill>
                  <a:srgbClr val="00B050"/>
                </a:solidFill>
                <a:effectLst>
                  <a:outerShdw blurRad="38100" dist="38100" dir="2700000" algn="tl">
                    <a:srgbClr val="000000">
                      <a:alpha val="43137"/>
                    </a:srgbClr>
                  </a:outerShdw>
                </a:effectLst>
              </a:rPr>
              <a:t> </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Julle moenie aan hierdie sondige wêreld gelyk word nie, maar laat God julle verander deur julle denke te vernuwe. Dan sal julle ook kan onderskei wat die wil van God is, wat vir Hom goed en aanneemlik en volmaak is.</a:t>
            </a:r>
            <a:r>
              <a:rPr lang="af-ZA" dirty="0">
                <a:effectLst>
                  <a:outerShdw blurRad="38100" dist="38100" dir="2700000" algn="tl">
                    <a:srgbClr val="000000">
                      <a:alpha val="43137"/>
                    </a:srgbClr>
                  </a:outerShdw>
                </a:effectLst>
              </a:rPr>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af-ZA" dirty="0"/>
          </a:p>
        </p:txBody>
      </p:sp>
      <p:graphicFrame>
        <p:nvGraphicFramePr>
          <p:cNvPr id="3" name="Table 2"/>
          <p:cNvGraphicFramePr>
            <a:graphicFrameLocks noGrp="1"/>
          </p:cNvGraphicFramePr>
          <p:nvPr/>
        </p:nvGraphicFramePr>
        <p:xfrm>
          <a:off x="0" y="1"/>
          <a:ext cx="9144000" cy="6858000"/>
        </p:xfrm>
        <a:graphic>
          <a:graphicData uri="http://schemas.openxmlformats.org/drawingml/2006/table">
            <a:tbl>
              <a:tblPr firstRow="1" bandRow="1">
                <a:tableStyleId>{5C22544A-7EE6-4342-B048-85BDC9FD1C3A}</a:tableStyleId>
              </a:tblPr>
              <a:tblGrid>
                <a:gridCol w="4572000"/>
                <a:gridCol w="4572000"/>
              </a:tblGrid>
              <a:tr h="684573">
                <a:tc>
                  <a:txBody>
                    <a:bodyPr/>
                    <a:lstStyle/>
                    <a:p>
                      <a:pPr algn="ctr"/>
                      <a:r>
                        <a:rPr lang="af-ZA" sz="3600" b="1" u="sng" kern="1200" dirty="0" smtClean="0">
                          <a:solidFill>
                            <a:schemeClr val="lt1"/>
                          </a:solidFill>
                          <a:effectLst>
                            <a:outerShdw blurRad="38100" dist="38100" dir="2700000" algn="tl">
                              <a:srgbClr val="000000">
                                <a:alpha val="43137"/>
                              </a:srgbClr>
                            </a:outerShdw>
                          </a:effectLst>
                          <a:latin typeface="+mn-lt"/>
                          <a:ea typeface="+mn-ea"/>
                          <a:cs typeface="+mn-cs"/>
                        </a:rPr>
                        <a:t>Regverdigmaking</a:t>
                      </a:r>
                      <a:endParaRPr lang="af-ZA" sz="3600" dirty="0">
                        <a:effectLst>
                          <a:outerShdw blurRad="38100" dist="38100" dir="2700000" algn="tl">
                            <a:srgbClr val="000000">
                              <a:alpha val="43137"/>
                            </a:srgbClr>
                          </a:outerShdw>
                        </a:effectLs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f-ZA" sz="3600" b="1" u="sng" kern="1200" dirty="0" smtClean="0">
                          <a:solidFill>
                            <a:schemeClr val="lt1"/>
                          </a:solidFill>
                          <a:effectLst>
                            <a:outerShdw blurRad="38100" dist="38100" dir="2700000" algn="tl">
                              <a:srgbClr val="000000">
                                <a:alpha val="43137"/>
                              </a:srgbClr>
                            </a:outerShdw>
                          </a:effectLst>
                          <a:latin typeface="+mn-lt"/>
                          <a:ea typeface="+mn-ea"/>
                          <a:cs typeface="+mn-cs"/>
                        </a:rPr>
                        <a:t>Heiligmaking</a:t>
                      </a:r>
                      <a:endParaRPr lang="af-ZA" sz="3600" b="1" kern="1200" dirty="0" smtClean="0">
                        <a:solidFill>
                          <a:schemeClr val="lt1"/>
                        </a:solidFill>
                        <a:effectLst>
                          <a:outerShdw blurRad="38100" dist="38100" dir="2700000" algn="tl">
                            <a:srgbClr val="000000">
                              <a:alpha val="43137"/>
                            </a:srgbClr>
                          </a:outerShdw>
                        </a:effectLst>
                        <a:latin typeface="+mn-lt"/>
                        <a:ea typeface="+mn-ea"/>
                        <a:cs typeface="+mn-cs"/>
                      </a:endParaRPr>
                    </a:p>
                  </a:txBody>
                  <a:tcPr/>
                </a:tc>
              </a:tr>
              <a:tr h="715663">
                <a:tc>
                  <a:txBody>
                    <a:bodyPr/>
                    <a:lstStyle/>
                    <a:p>
                      <a:r>
                        <a:rPr lang="af-ZA" sz="3200" kern="1200" dirty="0" smtClean="0">
                          <a:solidFill>
                            <a:schemeClr val="dk1"/>
                          </a:solidFill>
                          <a:effectLst>
                            <a:outerShdw blurRad="38100" dist="38100" dir="2700000" algn="tl">
                              <a:srgbClr val="000000">
                                <a:alpha val="43137"/>
                              </a:srgbClr>
                            </a:outerShdw>
                          </a:effectLst>
                          <a:latin typeface="+mn-lt"/>
                          <a:ea typeface="+mn-ea"/>
                          <a:cs typeface="+mn-cs"/>
                        </a:rPr>
                        <a:t>Posisioneel</a:t>
                      </a:r>
                      <a:endParaRPr lang="af-ZA" sz="3200" dirty="0">
                        <a:effectLst>
                          <a:outerShdw blurRad="38100" dist="38100" dir="2700000" algn="tl">
                            <a:srgbClr val="000000">
                              <a:alpha val="43137"/>
                            </a:srgbClr>
                          </a:outerShdw>
                        </a:effectLst>
                      </a:endParaRPr>
                    </a:p>
                  </a:txBody>
                  <a:tcPr/>
                </a:tc>
                <a:tc>
                  <a:txBody>
                    <a:bodyPr/>
                    <a:lstStyle/>
                    <a:p>
                      <a:r>
                        <a:rPr lang="af-ZA" sz="3200" kern="1200" dirty="0" smtClean="0">
                          <a:solidFill>
                            <a:schemeClr val="dk1"/>
                          </a:solidFill>
                          <a:effectLst>
                            <a:outerShdw blurRad="38100" dist="38100" dir="2700000" algn="tl">
                              <a:srgbClr val="000000">
                                <a:alpha val="43137"/>
                              </a:srgbClr>
                            </a:outerShdw>
                          </a:effectLst>
                          <a:latin typeface="+mn-lt"/>
                          <a:ea typeface="+mn-ea"/>
                          <a:cs typeface="+mn-cs"/>
                        </a:rPr>
                        <a:t>Prakties</a:t>
                      </a:r>
                      <a:endParaRPr lang="af-ZA" sz="3200" dirty="0">
                        <a:effectLst>
                          <a:outerShdw blurRad="38100" dist="38100" dir="2700000" algn="tl">
                            <a:srgbClr val="000000">
                              <a:alpha val="43137"/>
                            </a:srgbClr>
                          </a:outerShdw>
                        </a:effectLst>
                      </a:endParaRPr>
                    </a:p>
                  </a:txBody>
                  <a:tcPr/>
                </a:tc>
              </a:tr>
              <a:tr h="764037">
                <a:tc>
                  <a:txBody>
                    <a:bodyPr/>
                    <a:lstStyle/>
                    <a:p>
                      <a:r>
                        <a:rPr lang="af-ZA" sz="3200" kern="1200" dirty="0" smtClean="0">
                          <a:solidFill>
                            <a:schemeClr val="dk1"/>
                          </a:solidFill>
                          <a:effectLst>
                            <a:outerShdw blurRad="38100" dist="38100" dir="2700000" algn="tl">
                              <a:srgbClr val="000000">
                                <a:alpha val="43137"/>
                              </a:srgbClr>
                            </a:outerShdw>
                          </a:effectLst>
                          <a:latin typeface="+mn-lt"/>
                          <a:ea typeface="+mn-ea"/>
                          <a:cs typeface="+mn-cs"/>
                        </a:rPr>
                        <a:t>Afgehandel</a:t>
                      </a:r>
                      <a:endParaRPr lang="af-ZA" sz="3200" dirty="0">
                        <a:effectLst>
                          <a:outerShdw blurRad="38100" dist="38100" dir="2700000" algn="tl">
                            <a:srgbClr val="000000">
                              <a:alpha val="43137"/>
                            </a:srgbClr>
                          </a:outerShdw>
                        </a:effectLst>
                      </a:endParaRPr>
                    </a:p>
                  </a:txBody>
                  <a:tcPr/>
                </a:tc>
                <a:tc>
                  <a:txBody>
                    <a:bodyPr/>
                    <a:lstStyle/>
                    <a:p>
                      <a:r>
                        <a:rPr lang="af-ZA" sz="3200" kern="1200" dirty="0" smtClean="0">
                          <a:solidFill>
                            <a:schemeClr val="dk1"/>
                          </a:solidFill>
                          <a:effectLst>
                            <a:outerShdw blurRad="38100" dist="38100" dir="2700000" algn="tl">
                              <a:srgbClr val="000000">
                                <a:alpha val="43137"/>
                              </a:srgbClr>
                            </a:outerShdw>
                          </a:effectLst>
                          <a:latin typeface="+mn-lt"/>
                          <a:ea typeface="+mn-ea"/>
                          <a:cs typeface="+mn-cs"/>
                        </a:rPr>
                        <a:t>Wordend</a:t>
                      </a:r>
                      <a:endParaRPr lang="af-ZA" sz="3200" dirty="0">
                        <a:effectLst>
                          <a:outerShdw blurRad="38100" dist="38100" dir="2700000" algn="tl">
                            <a:srgbClr val="000000">
                              <a:alpha val="43137"/>
                            </a:srgbClr>
                          </a:outerShdw>
                        </a:effectLst>
                      </a:endParaRPr>
                    </a:p>
                  </a:txBody>
                  <a:tcPr/>
                </a:tc>
              </a:tr>
              <a:tr h="764037">
                <a:tc>
                  <a:txBody>
                    <a:bodyPr/>
                    <a:lstStyle/>
                    <a:p>
                      <a:r>
                        <a:rPr lang="af-ZA" sz="3200" kern="1200" dirty="0" smtClean="0">
                          <a:solidFill>
                            <a:schemeClr val="dk1"/>
                          </a:solidFill>
                          <a:effectLst>
                            <a:outerShdw blurRad="38100" dist="38100" dir="2700000" algn="tl">
                              <a:srgbClr val="000000">
                                <a:alpha val="43137"/>
                              </a:srgbClr>
                            </a:outerShdw>
                          </a:effectLst>
                          <a:latin typeface="+mn-lt"/>
                          <a:ea typeface="+mn-ea"/>
                          <a:cs typeface="+mn-cs"/>
                        </a:rPr>
                        <a:t>Ons doen niks</a:t>
                      </a:r>
                      <a:endParaRPr lang="af-ZA" sz="3200" dirty="0">
                        <a:effectLst>
                          <a:outerShdw blurRad="38100" dist="38100" dir="2700000" algn="tl">
                            <a:srgbClr val="000000">
                              <a:alpha val="43137"/>
                            </a:srgbClr>
                          </a:outerShdw>
                        </a:effectLst>
                      </a:endParaRPr>
                    </a:p>
                  </a:txBody>
                  <a:tcPr/>
                </a:tc>
                <a:tc>
                  <a:txBody>
                    <a:bodyPr/>
                    <a:lstStyle/>
                    <a:p>
                      <a:r>
                        <a:rPr lang="af-ZA" sz="3200" kern="1200" dirty="0" smtClean="0">
                          <a:solidFill>
                            <a:schemeClr val="dk1"/>
                          </a:solidFill>
                          <a:effectLst>
                            <a:outerShdw blurRad="38100" dist="38100" dir="2700000" algn="tl">
                              <a:srgbClr val="000000">
                                <a:alpha val="43137"/>
                              </a:srgbClr>
                            </a:outerShdw>
                          </a:effectLst>
                          <a:latin typeface="+mn-lt"/>
                          <a:ea typeface="+mn-ea"/>
                          <a:cs typeface="+mn-cs"/>
                        </a:rPr>
                        <a:t>Ons het aandeel</a:t>
                      </a:r>
                      <a:endParaRPr lang="af-ZA" sz="3200" dirty="0">
                        <a:effectLst>
                          <a:outerShdw blurRad="38100" dist="38100" dir="2700000" algn="tl">
                            <a:srgbClr val="000000">
                              <a:alpha val="43137"/>
                            </a:srgbClr>
                          </a:outerShdw>
                        </a:effectLst>
                      </a:endParaRPr>
                    </a:p>
                  </a:txBody>
                  <a:tcPr/>
                </a:tc>
              </a:tr>
              <a:tr h="764037">
                <a:tc>
                  <a:txBody>
                    <a:bodyPr/>
                    <a:lstStyle/>
                    <a:p>
                      <a:r>
                        <a:rPr lang="af-ZA" sz="3200" kern="1200" dirty="0" smtClean="0">
                          <a:solidFill>
                            <a:schemeClr val="dk1"/>
                          </a:solidFill>
                          <a:effectLst>
                            <a:outerShdw blurRad="38100" dist="38100" dir="2700000" algn="tl">
                              <a:srgbClr val="000000">
                                <a:alpha val="43137"/>
                              </a:srgbClr>
                            </a:outerShdw>
                          </a:effectLst>
                          <a:latin typeface="+mn-lt"/>
                          <a:ea typeface="+mn-ea"/>
                          <a:cs typeface="+mn-cs"/>
                        </a:rPr>
                        <a:t>Geen groei</a:t>
                      </a:r>
                      <a:endParaRPr lang="af-ZA" sz="3200" dirty="0">
                        <a:effectLst>
                          <a:outerShdw blurRad="38100" dist="38100" dir="2700000" algn="tl">
                            <a:srgbClr val="000000">
                              <a:alpha val="43137"/>
                            </a:srgbClr>
                          </a:outerShdw>
                        </a:effectLst>
                      </a:endParaRPr>
                    </a:p>
                  </a:txBody>
                  <a:tcPr/>
                </a:tc>
                <a:tc>
                  <a:txBody>
                    <a:bodyPr/>
                    <a:lstStyle/>
                    <a:p>
                      <a:r>
                        <a:rPr lang="af-ZA" sz="3200" kern="1200" dirty="0" smtClean="0">
                          <a:solidFill>
                            <a:schemeClr val="dk1"/>
                          </a:solidFill>
                          <a:effectLst>
                            <a:outerShdw blurRad="38100" dist="38100" dir="2700000" algn="tl">
                              <a:srgbClr val="000000">
                                <a:alpha val="43137"/>
                              </a:srgbClr>
                            </a:outerShdw>
                          </a:effectLst>
                          <a:latin typeface="+mn-lt"/>
                          <a:ea typeface="+mn-ea"/>
                          <a:cs typeface="+mn-cs"/>
                        </a:rPr>
                        <a:t>Groei</a:t>
                      </a:r>
                      <a:endParaRPr lang="af-ZA" sz="3200" dirty="0">
                        <a:effectLst>
                          <a:outerShdw blurRad="38100" dist="38100" dir="2700000" algn="tl">
                            <a:srgbClr val="000000">
                              <a:alpha val="43137"/>
                            </a:srgbClr>
                          </a:outerShdw>
                        </a:effectLst>
                      </a:endParaRPr>
                    </a:p>
                  </a:txBody>
                  <a:tcPr/>
                </a:tc>
              </a:tr>
              <a:tr h="1146056">
                <a:tc>
                  <a:txBody>
                    <a:bodyPr/>
                    <a:lstStyle/>
                    <a:p>
                      <a:r>
                        <a:rPr lang="af-ZA" sz="3200" kern="1200" dirty="0" smtClean="0">
                          <a:solidFill>
                            <a:schemeClr val="dk1"/>
                          </a:solidFill>
                          <a:effectLst>
                            <a:outerShdw blurRad="38100" dist="38100" dir="2700000" algn="tl">
                              <a:srgbClr val="000000">
                                <a:alpha val="43137"/>
                              </a:srgbClr>
                            </a:outerShdw>
                          </a:effectLst>
                          <a:latin typeface="+mn-lt"/>
                          <a:ea typeface="+mn-ea"/>
                          <a:cs typeface="+mn-cs"/>
                        </a:rPr>
                        <a:t>Affekteer ons in God se oë </a:t>
                      </a:r>
                      <a:endParaRPr lang="af-ZA" sz="3200" dirty="0">
                        <a:effectLst>
                          <a:outerShdw blurRad="38100" dist="38100" dir="2700000" algn="tl">
                            <a:srgbClr val="000000">
                              <a:alpha val="43137"/>
                            </a:srgbClr>
                          </a:outerShdw>
                        </a:effectLst>
                      </a:endParaRPr>
                    </a:p>
                  </a:txBody>
                  <a:tcPr/>
                </a:tc>
                <a:tc>
                  <a:txBody>
                    <a:bodyPr/>
                    <a:lstStyle/>
                    <a:p>
                      <a:r>
                        <a:rPr lang="af-ZA" sz="3200" kern="1200" dirty="0" smtClean="0">
                          <a:solidFill>
                            <a:schemeClr val="dk1"/>
                          </a:solidFill>
                          <a:effectLst>
                            <a:outerShdw blurRad="38100" dist="38100" dir="2700000" algn="tl">
                              <a:srgbClr val="000000">
                                <a:alpha val="43137"/>
                              </a:srgbClr>
                            </a:outerShdw>
                          </a:effectLst>
                          <a:latin typeface="+mn-lt"/>
                          <a:ea typeface="+mn-ea"/>
                          <a:cs typeface="+mn-cs"/>
                        </a:rPr>
                        <a:t>Wys net ons natuur</a:t>
                      </a:r>
                      <a:endParaRPr lang="af-ZA" sz="3200" dirty="0">
                        <a:effectLst>
                          <a:outerShdw blurRad="38100" dist="38100" dir="2700000" algn="tl">
                            <a:srgbClr val="000000">
                              <a:alpha val="43137"/>
                            </a:srgbClr>
                          </a:outerShdw>
                        </a:effectLst>
                      </a:endParaRPr>
                    </a:p>
                  </a:txBody>
                  <a:tcPr/>
                </a:tc>
              </a:tr>
              <a:tr h="1140954">
                <a:tc>
                  <a:txBody>
                    <a:bodyPr/>
                    <a:lstStyle/>
                    <a:p>
                      <a:r>
                        <a:rPr lang="af-ZA" sz="3200" kern="1200" dirty="0" smtClean="0">
                          <a:solidFill>
                            <a:schemeClr val="dk1"/>
                          </a:solidFill>
                          <a:effectLst>
                            <a:outerShdw blurRad="38100" dist="38100" dir="2700000" algn="tl">
                              <a:srgbClr val="000000">
                                <a:alpha val="43137"/>
                              </a:srgbClr>
                            </a:outerShdw>
                          </a:effectLst>
                          <a:latin typeface="+mn-lt"/>
                          <a:ea typeface="+mn-ea"/>
                          <a:cs typeface="+mn-cs"/>
                        </a:rPr>
                        <a:t>Gee ewige lewe</a:t>
                      </a:r>
                      <a:endParaRPr lang="af-ZA" sz="3200" dirty="0">
                        <a:effectLst>
                          <a:outerShdw blurRad="38100" dist="38100" dir="2700000" algn="tl">
                            <a:srgbClr val="000000">
                              <a:alpha val="43137"/>
                            </a:srgbClr>
                          </a:outerShdw>
                        </a:effectLst>
                      </a:endParaRPr>
                    </a:p>
                  </a:txBody>
                  <a:tcPr/>
                </a:tc>
                <a:tc>
                  <a:txBody>
                    <a:bodyPr/>
                    <a:lstStyle/>
                    <a:p>
                      <a:r>
                        <a:rPr lang="af-ZA" sz="3200" kern="1200" dirty="0" smtClean="0">
                          <a:solidFill>
                            <a:schemeClr val="dk1"/>
                          </a:solidFill>
                          <a:effectLst>
                            <a:outerShdw blurRad="38100" dist="38100" dir="2700000" algn="tl">
                              <a:srgbClr val="000000">
                                <a:alpha val="43137"/>
                              </a:srgbClr>
                            </a:outerShdw>
                          </a:effectLst>
                          <a:latin typeface="+mn-lt"/>
                          <a:ea typeface="+mn-ea"/>
                          <a:cs typeface="+mn-cs"/>
                        </a:rPr>
                        <a:t>Maak dat ons die eweige lewe sal geniet</a:t>
                      </a:r>
                      <a:endParaRPr lang="af-ZA" sz="3200" dirty="0">
                        <a:effectLst>
                          <a:outerShdw blurRad="38100" dist="38100" dir="2700000" algn="tl">
                            <a:srgbClr val="000000">
                              <a:alpha val="43137"/>
                            </a:srgbClr>
                          </a:outerShdw>
                        </a:effectLst>
                      </a:endParaRPr>
                    </a:p>
                  </a:txBody>
                  <a:tcPr/>
                </a:tc>
              </a:tr>
              <a:tr h="878643">
                <a:tc>
                  <a:txBody>
                    <a:bodyPr/>
                    <a:lstStyle/>
                    <a:p>
                      <a:r>
                        <a:rPr lang="af-ZA" sz="3200" kern="1200" dirty="0" smtClean="0">
                          <a:solidFill>
                            <a:schemeClr val="dk1"/>
                          </a:solidFill>
                          <a:effectLst>
                            <a:outerShdw blurRad="38100" dist="38100" dir="2700000" algn="tl">
                              <a:srgbClr val="000000">
                                <a:alpha val="43137"/>
                              </a:srgbClr>
                            </a:outerShdw>
                          </a:effectLst>
                          <a:latin typeface="+mn-lt"/>
                          <a:ea typeface="+mn-ea"/>
                          <a:cs typeface="+mn-cs"/>
                        </a:rPr>
                        <a:t>Onsigbaar</a:t>
                      </a:r>
                      <a:endParaRPr lang="af-ZA" sz="3200" dirty="0">
                        <a:effectLst>
                          <a:outerShdw blurRad="38100" dist="38100" dir="2700000" algn="tl">
                            <a:srgbClr val="000000">
                              <a:alpha val="43137"/>
                            </a:srgbClr>
                          </a:outerShdw>
                        </a:effectLst>
                      </a:endParaRPr>
                    </a:p>
                  </a:txBody>
                  <a:tcPr/>
                </a:tc>
                <a:tc>
                  <a:txBody>
                    <a:bodyPr/>
                    <a:lstStyle/>
                    <a:p>
                      <a:r>
                        <a:rPr lang="af-ZA" sz="3200" kern="1200" dirty="0" smtClean="0">
                          <a:solidFill>
                            <a:schemeClr val="dk1"/>
                          </a:solidFill>
                          <a:effectLst>
                            <a:outerShdw blurRad="38100" dist="38100" dir="2700000" algn="tl">
                              <a:srgbClr val="000000">
                                <a:alpha val="43137"/>
                              </a:srgbClr>
                            </a:outerShdw>
                          </a:effectLst>
                          <a:latin typeface="+mn-lt"/>
                          <a:ea typeface="+mn-ea"/>
                          <a:cs typeface="+mn-cs"/>
                        </a:rPr>
                        <a:t>Sigbaar</a:t>
                      </a:r>
                      <a:endParaRPr lang="af-ZA" sz="3200" dirty="0">
                        <a:effectLst>
                          <a:outerShdw blurRad="38100" dist="38100" dir="2700000" algn="tl">
                            <a:srgbClr val="000000">
                              <a:alpha val="43137"/>
                            </a:srgbClr>
                          </a:outerShdw>
                        </a:effectLst>
                      </a:endParaRPr>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Gal. 2:20</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en nou is dit nie meer ek wat lewe nie, maar Christus wat in my lewe. Die lewe wat ek nou nog hier lewe, leef ek in die geloof in die Seun van God wat sy liefde vir my bewys het deur sy lewe vir my af te lê</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effectLst>
                  <a:outerShdw blurRad="38100" dist="38100" dir="2700000" algn="tl">
                    <a:srgbClr val="000000">
                      <a:alpha val="43137"/>
                    </a:srgbClr>
                  </a:outerShdw>
                </a:effectLst>
              </a:rPr>
              <a:t>Rom. </a:t>
            </a:r>
            <a:r>
              <a:rPr lang="af-ZA" b="1" dirty="0" smtClean="0">
                <a:solidFill>
                  <a:srgbClr val="00B050"/>
                </a:solidFill>
                <a:effectLst>
                  <a:outerShdw blurRad="38100" dist="38100" dir="2700000" algn="tl">
                    <a:srgbClr val="000000">
                      <a:alpha val="43137"/>
                    </a:srgbClr>
                  </a:outerShdw>
                </a:effectLst>
              </a:rPr>
              <a:t>6:3-4</a:t>
            </a:r>
            <a:r>
              <a:rPr lang="af-ZA" i="1" dirty="0" smtClean="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Of weet julle nie dat ons almal wat in Christus Jesus gedoop is, in sy dood gedoop is nie</a:t>
            </a:r>
            <a:r>
              <a:rPr lang="af-ZA" i="1" dirty="0" smtClean="0">
                <a:effectLst>
                  <a:outerShdw blurRad="38100" dist="38100" dir="2700000" algn="tl">
                    <a:srgbClr val="000000">
                      <a:alpha val="43137"/>
                    </a:srgbClr>
                  </a:outerShdw>
                </a:effectLst>
              </a:rPr>
              <a:t>?</a:t>
            </a:r>
            <a:r>
              <a:rPr lang="af-ZA" dirty="0" smtClean="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Deur </a:t>
            </a:r>
            <a:r>
              <a:rPr lang="af-ZA" i="1" dirty="0">
                <a:effectLst>
                  <a:outerShdw blurRad="38100" dist="38100" dir="2700000" algn="tl">
                    <a:srgbClr val="000000">
                      <a:alpha val="43137"/>
                    </a:srgbClr>
                  </a:outerShdw>
                </a:effectLst>
              </a:rPr>
              <a:t>die doop is ons immers saam met Hom in sy dood begrawe, sodat, soos Christus deur die wonderbaarlike magsdaad van die Vader uit die dood opgewek is, ons ook so ‘n nuwe lewe kan lei</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Fil. 2:12</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“werk </a:t>
            </a:r>
            <a:r>
              <a:rPr lang="af-ZA" i="1" dirty="0">
                <a:effectLst>
                  <a:outerShdw blurRad="38100" dist="38100" dir="2700000" algn="tl">
                    <a:srgbClr val="000000">
                      <a:alpha val="43137"/>
                    </a:srgbClr>
                  </a:outerShdw>
                </a:effectLst>
              </a:rPr>
              <a:t>julle eie heil uit met vrees en bewing</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98</Words>
  <Application>Microsoft Office PowerPoint</Application>
  <PresentationFormat>On-screen Show (4:3)</PresentationFormat>
  <Paragraphs>22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Rom. 12:2    “Julle moenie aan hierdie sondige wêreld gelyk word nie, maar laat God julle verander deur julle denke te vernuwe. Dan sal julle ook kan onderskei wat die wil van God is, wat vir Hom goed en aanneemlik en volmaak is.”</vt:lpstr>
      <vt:lpstr>Slide 3</vt:lpstr>
      <vt:lpstr>Slide 4</vt:lpstr>
      <vt:lpstr>Slide 5</vt:lpstr>
      <vt:lpstr>Gal. 2:20    “en nou is dit nie meer ek wat lewe nie, maar Christus wat in my lewe. Die lewe wat ek nou nog hier lewe, leef ek in die geloof in die Seun van God wat sy liefde vir my bewys het deur sy lewe vir my af te lê.”</vt:lpstr>
      <vt:lpstr>Rom. 6:3-4    “Of weet julle nie dat ons almal wat in Christus Jesus gedoop is, in sy dood gedoop is nie? Deur die doop is ons immers saam met Hom in sy dood begrawe, sodat, soos Christus deur die wonderbaarlike magsdaad van die Vader uit die dood opgewek is, ons ook so ‘n nuwe lewe kan lei.”</vt:lpstr>
      <vt:lpstr>Fil. 2:12     “werk julle eie heil uit met vrees en bewing”</vt:lpstr>
      <vt:lpstr>Slide 9</vt:lpstr>
      <vt:lpstr>“You must not only seek heaven, you must also think heaven”        Lightfoot  </vt:lpstr>
      <vt:lpstr>Slide 11</vt:lpstr>
      <vt:lpstr>“No man can possibly be happy in a place where he is not in his element, and where all around him is not congenial to his tastes, habits and character.”        JC Ryle </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2</cp:revision>
  <dcterms:created xsi:type="dcterms:W3CDTF">2014-06-20T06:06:47Z</dcterms:created>
  <dcterms:modified xsi:type="dcterms:W3CDTF">2014-06-20T06:20:23Z</dcterms:modified>
</cp:coreProperties>
</file>