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78" r:id="rId10"/>
    <p:sldId id="264" r:id="rId11"/>
    <p:sldId id="279" r:id="rId12"/>
    <p:sldId id="280" r:id="rId13"/>
    <p:sldId id="281" r:id="rId14"/>
    <p:sldId id="282" r:id="rId15"/>
    <p:sldId id="265" r:id="rId16"/>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901" autoAdjust="0"/>
    <p:restoredTop sz="94660"/>
  </p:normalViewPr>
  <p:slideViewPr>
    <p:cSldViewPr>
      <p:cViewPr varScale="1">
        <p:scale>
          <a:sx n="111" d="100"/>
          <a:sy n="111" d="100"/>
        </p:scale>
        <p:origin x="-13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B6192611-8888-412D-A3E2-E5C85E4509F8}" type="datetimeFigureOut">
              <a:rPr lang="af-ZA" smtClean="0"/>
              <a:t>2014/05/30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6192611-8888-412D-A3E2-E5C85E4509F8}" type="datetimeFigureOut">
              <a:rPr lang="af-ZA" smtClean="0"/>
              <a:t>2014/05/30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6192611-8888-412D-A3E2-E5C85E4509F8}" type="datetimeFigureOut">
              <a:rPr lang="af-ZA" smtClean="0"/>
              <a:t>2014/05/30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6192611-8888-412D-A3E2-E5C85E4509F8}" type="datetimeFigureOut">
              <a:rPr lang="af-ZA" smtClean="0"/>
              <a:t>2014/05/30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92611-8888-412D-A3E2-E5C85E4509F8}" type="datetimeFigureOut">
              <a:rPr lang="af-ZA" smtClean="0"/>
              <a:t>2014/05/30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B6192611-8888-412D-A3E2-E5C85E4509F8}" type="datetimeFigureOut">
              <a:rPr lang="af-ZA" smtClean="0"/>
              <a:t>2014/05/30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B6192611-8888-412D-A3E2-E5C85E4509F8}" type="datetimeFigureOut">
              <a:rPr lang="af-ZA" smtClean="0"/>
              <a:t>2014/05/30</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B6192611-8888-412D-A3E2-E5C85E4509F8}" type="datetimeFigureOut">
              <a:rPr lang="af-ZA" smtClean="0"/>
              <a:t>2014/05/30</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92611-8888-412D-A3E2-E5C85E4509F8}" type="datetimeFigureOut">
              <a:rPr lang="af-ZA" smtClean="0"/>
              <a:t>2014/05/30</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92611-8888-412D-A3E2-E5C85E4509F8}" type="datetimeFigureOut">
              <a:rPr lang="af-ZA" smtClean="0"/>
              <a:t>2014/05/30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92611-8888-412D-A3E2-E5C85E4509F8}" type="datetimeFigureOut">
              <a:rPr lang="af-ZA" smtClean="0"/>
              <a:t>2014/05/30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2FE0872-A70F-4BCB-A881-6D8CAF670CB5}"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92611-8888-412D-A3E2-E5C85E4509F8}" type="datetimeFigureOut">
              <a:rPr lang="af-ZA" smtClean="0"/>
              <a:t>2014/05/30</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E0872-A70F-4BCB-A881-6D8CAF670CB5}"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 truth is that we have become so accustomed to the confession of sin and unfaithfulness, of disobedience and backsliding, that it is no longer regerded as shameful</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r>
              <a:rPr lang="af-ZA" dirty="0" smtClean="0">
                <a:solidFill>
                  <a:srgbClr val="7030A0"/>
                </a:solidFill>
                <a:effectLst>
                  <a:outerShdw blurRad="38100" dist="38100" dir="2700000" algn="tl">
                    <a:srgbClr val="000000">
                      <a:alpha val="43137"/>
                    </a:srgbClr>
                  </a:outerShdw>
                </a:effectLst>
              </a:rPr>
              <a:t>	</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lstStyle/>
          <a:p>
            <a:r>
              <a:rPr lang="af-ZA" b="1" u="sng" dirty="0" smtClean="0">
                <a:effectLst>
                  <a:outerShdw blurRad="38100" dist="38100" dir="2700000" algn="tl">
                    <a:srgbClr val="000000">
                      <a:alpha val="43137"/>
                    </a:srgbClr>
                  </a:outerShdw>
                </a:effectLst>
              </a:rPr>
              <a:t>Tekens van ‘n tekort:</a:t>
            </a:r>
            <a:endParaRPr lang="af-ZA" b="1"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85860"/>
            <a:ext cx="9144000" cy="5572140"/>
          </a:xfrm>
        </p:spPr>
        <p:txBody>
          <a:bodyPr>
            <a:normAutofit/>
          </a:bodyPr>
          <a:lstStyle/>
          <a:p>
            <a:pPr lvl="0"/>
            <a:r>
              <a:rPr lang="af-ZA" sz="4400" dirty="0">
                <a:effectLst>
                  <a:outerShdw blurRad="50800" dist="38100" algn="tr" rotWithShape="0">
                    <a:prstClr val="black">
                      <a:alpha val="40000"/>
                    </a:prstClr>
                  </a:outerShdw>
                </a:effectLst>
              </a:rPr>
              <a:t>Min prediking in krag:</a:t>
            </a:r>
          </a:p>
          <a:p>
            <a:pPr lvl="0"/>
            <a:r>
              <a:rPr lang="af-ZA" sz="4400" dirty="0">
                <a:effectLst>
                  <a:outerShdw blurRad="50800" dist="38100" algn="tr" rotWithShape="0">
                    <a:prstClr val="black">
                      <a:alpha val="40000"/>
                    </a:prstClr>
                  </a:outerShdw>
                </a:effectLst>
              </a:rPr>
              <a:t>Oorwinningskrag oor sonde:</a:t>
            </a:r>
          </a:p>
          <a:p>
            <a:pPr lvl="0"/>
            <a:r>
              <a:rPr lang="af-ZA" sz="4400" b="1" dirty="0">
                <a:effectLst>
                  <a:outerShdw blurRad="50800" dist="38100" algn="tr" rotWithShape="0">
                    <a:prstClr val="black">
                      <a:alpha val="40000"/>
                    </a:prstClr>
                  </a:outerShdw>
                </a:effectLst>
              </a:rPr>
              <a:t>Vas aan die wêreldse dinge</a:t>
            </a:r>
            <a:r>
              <a:rPr lang="af-ZA" sz="4400" b="1" dirty="0" smtClean="0">
                <a:effectLst>
                  <a:outerShdw blurRad="50800" dist="38100" algn="tr" rotWithShape="0">
                    <a:prstClr val="black">
                      <a:alpha val="40000"/>
                    </a:prstClr>
                  </a:outerShdw>
                </a:effectLst>
              </a:rPr>
              <a:t>:</a:t>
            </a:r>
            <a:endParaRPr lang="af-ZA" sz="4400" dirty="0">
              <a:effectLst>
                <a:outerShdw blurRad="50800" dist="38100" algn="tr"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lstStyle/>
          <a:p>
            <a:r>
              <a:rPr lang="af-ZA" b="1" u="sng" dirty="0" smtClean="0">
                <a:effectLst>
                  <a:outerShdw blurRad="38100" dist="38100" dir="2700000" algn="tl">
                    <a:srgbClr val="000000">
                      <a:alpha val="43137"/>
                    </a:srgbClr>
                  </a:outerShdw>
                </a:effectLst>
              </a:rPr>
              <a:t>Tekens van ‘n tekort:</a:t>
            </a:r>
            <a:endParaRPr lang="af-ZA" b="1"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85860"/>
            <a:ext cx="9144000" cy="5572140"/>
          </a:xfrm>
        </p:spPr>
        <p:txBody>
          <a:bodyPr>
            <a:normAutofit/>
          </a:bodyPr>
          <a:lstStyle/>
          <a:p>
            <a:pPr lvl="0"/>
            <a:r>
              <a:rPr lang="af-ZA" sz="4400" dirty="0">
                <a:effectLst>
                  <a:outerShdw blurRad="50800" dist="38100" algn="tr" rotWithShape="0">
                    <a:prstClr val="black">
                      <a:alpha val="40000"/>
                    </a:prstClr>
                  </a:outerShdw>
                </a:effectLst>
              </a:rPr>
              <a:t>Min prediking in krag:</a:t>
            </a:r>
          </a:p>
          <a:p>
            <a:pPr lvl="0"/>
            <a:r>
              <a:rPr lang="af-ZA" sz="4400" dirty="0">
                <a:effectLst>
                  <a:outerShdw blurRad="50800" dist="38100" algn="tr" rotWithShape="0">
                    <a:prstClr val="black">
                      <a:alpha val="40000"/>
                    </a:prstClr>
                  </a:outerShdw>
                </a:effectLst>
              </a:rPr>
              <a:t>Oorwinningskrag oor sonde:</a:t>
            </a:r>
          </a:p>
          <a:p>
            <a:pPr lvl="0"/>
            <a:r>
              <a:rPr lang="af-ZA" sz="4400" dirty="0">
                <a:effectLst>
                  <a:outerShdw blurRad="50800" dist="38100" algn="tr" rotWithShape="0">
                    <a:prstClr val="black">
                      <a:alpha val="40000"/>
                    </a:prstClr>
                  </a:outerShdw>
                </a:effectLst>
              </a:rPr>
              <a:t>Vas aan die wêreldse dinge:</a:t>
            </a:r>
          </a:p>
          <a:p>
            <a:pPr lvl="0"/>
            <a:r>
              <a:rPr lang="af-ZA" sz="4400" b="1" dirty="0">
                <a:effectLst>
                  <a:outerShdw blurRad="50800" dist="38100" algn="tr" rotWithShape="0">
                    <a:prstClr val="black">
                      <a:alpha val="40000"/>
                    </a:prstClr>
                  </a:outerShdw>
                </a:effectLst>
              </a:rPr>
              <a:t>Nie standvastig nie</a:t>
            </a:r>
            <a:r>
              <a:rPr lang="af-ZA" sz="4400" b="1" dirty="0" smtClean="0">
                <a:effectLst>
                  <a:outerShdw blurRad="50800" dist="38100" algn="tr" rotWithShape="0">
                    <a:prstClr val="black">
                      <a:alpha val="40000"/>
                    </a:prstClr>
                  </a:outerShdw>
                </a:effectLst>
              </a:rPr>
              <a:t>:</a:t>
            </a:r>
            <a:endParaRPr lang="af-ZA" sz="4400" dirty="0">
              <a:effectLst>
                <a:outerShdw blurRad="50800" dist="38100" algn="tr"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lstStyle/>
          <a:p>
            <a:r>
              <a:rPr lang="af-ZA" b="1" u="sng" dirty="0" smtClean="0">
                <a:effectLst>
                  <a:outerShdw blurRad="38100" dist="38100" dir="2700000" algn="tl">
                    <a:srgbClr val="000000">
                      <a:alpha val="43137"/>
                    </a:srgbClr>
                  </a:outerShdw>
                </a:effectLst>
              </a:rPr>
              <a:t>Tekens van ‘n tekort:</a:t>
            </a:r>
            <a:endParaRPr lang="af-ZA" b="1"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85860"/>
            <a:ext cx="9144000" cy="5572140"/>
          </a:xfrm>
        </p:spPr>
        <p:txBody>
          <a:bodyPr>
            <a:normAutofit/>
          </a:bodyPr>
          <a:lstStyle/>
          <a:p>
            <a:pPr lvl="0"/>
            <a:r>
              <a:rPr lang="af-ZA" sz="4400" dirty="0">
                <a:effectLst>
                  <a:outerShdw blurRad="50800" dist="38100" algn="tr" rotWithShape="0">
                    <a:prstClr val="black">
                      <a:alpha val="40000"/>
                    </a:prstClr>
                  </a:outerShdw>
                </a:effectLst>
              </a:rPr>
              <a:t>Min prediking in krag:</a:t>
            </a:r>
          </a:p>
          <a:p>
            <a:pPr lvl="0"/>
            <a:r>
              <a:rPr lang="af-ZA" sz="4400" dirty="0">
                <a:effectLst>
                  <a:outerShdw blurRad="50800" dist="38100" algn="tr" rotWithShape="0">
                    <a:prstClr val="black">
                      <a:alpha val="40000"/>
                    </a:prstClr>
                  </a:outerShdw>
                </a:effectLst>
              </a:rPr>
              <a:t>Oorwinningskrag oor sonde:</a:t>
            </a:r>
          </a:p>
          <a:p>
            <a:pPr lvl="0"/>
            <a:r>
              <a:rPr lang="af-ZA" sz="4400" dirty="0">
                <a:effectLst>
                  <a:outerShdw blurRad="50800" dist="38100" algn="tr" rotWithShape="0">
                    <a:prstClr val="black">
                      <a:alpha val="40000"/>
                    </a:prstClr>
                  </a:outerShdw>
                </a:effectLst>
              </a:rPr>
              <a:t>Vas aan die wêreldse dinge:</a:t>
            </a:r>
          </a:p>
          <a:p>
            <a:pPr lvl="0"/>
            <a:r>
              <a:rPr lang="af-ZA" sz="4400" dirty="0">
                <a:effectLst>
                  <a:outerShdw blurRad="50800" dist="38100" algn="tr" rotWithShape="0">
                    <a:prstClr val="black">
                      <a:alpha val="40000"/>
                    </a:prstClr>
                  </a:outerShdw>
                </a:effectLst>
              </a:rPr>
              <a:t>Nie standvastig nie:</a:t>
            </a:r>
          </a:p>
          <a:p>
            <a:pPr lvl="0"/>
            <a:r>
              <a:rPr lang="af-ZA" sz="4400" b="1" dirty="0">
                <a:effectLst>
                  <a:outerShdw blurRad="50800" dist="38100" algn="tr" rotWithShape="0">
                    <a:prstClr val="black">
                      <a:alpha val="40000"/>
                    </a:prstClr>
                  </a:outerShdw>
                </a:effectLst>
              </a:rPr>
              <a:t>Min diens onder die verlorenes</a:t>
            </a:r>
            <a:r>
              <a:rPr lang="af-ZA" sz="4400" b="1" dirty="0" smtClean="0">
                <a:effectLst>
                  <a:outerShdw blurRad="50800" dist="38100" algn="tr" rotWithShape="0">
                    <a:prstClr val="black">
                      <a:alpha val="40000"/>
                    </a:prstClr>
                  </a:outerShdw>
                </a:effectLst>
              </a:rPr>
              <a:t>:</a:t>
            </a:r>
            <a:endParaRPr lang="af-ZA" sz="4400" dirty="0">
              <a:effectLst>
                <a:outerShdw blurRad="50800" dist="38100" algn="tr"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lstStyle/>
          <a:p>
            <a:r>
              <a:rPr lang="af-ZA" b="1" u="sng" dirty="0" smtClean="0">
                <a:effectLst>
                  <a:outerShdw blurRad="38100" dist="38100" dir="2700000" algn="tl">
                    <a:srgbClr val="000000">
                      <a:alpha val="43137"/>
                    </a:srgbClr>
                  </a:outerShdw>
                </a:effectLst>
              </a:rPr>
              <a:t>Tekens van ‘n tekort:</a:t>
            </a:r>
            <a:endParaRPr lang="af-ZA" b="1"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85860"/>
            <a:ext cx="9144000" cy="5572140"/>
          </a:xfrm>
        </p:spPr>
        <p:txBody>
          <a:bodyPr>
            <a:normAutofit/>
          </a:bodyPr>
          <a:lstStyle/>
          <a:p>
            <a:pPr lvl="0"/>
            <a:r>
              <a:rPr lang="af-ZA" sz="4400" dirty="0">
                <a:effectLst>
                  <a:outerShdw blurRad="50800" dist="38100" algn="tr" rotWithShape="0">
                    <a:prstClr val="black">
                      <a:alpha val="40000"/>
                    </a:prstClr>
                  </a:outerShdw>
                </a:effectLst>
              </a:rPr>
              <a:t>Min prediking in krag:</a:t>
            </a:r>
          </a:p>
          <a:p>
            <a:pPr lvl="0"/>
            <a:r>
              <a:rPr lang="af-ZA" sz="4400" dirty="0">
                <a:effectLst>
                  <a:outerShdw blurRad="50800" dist="38100" algn="tr" rotWithShape="0">
                    <a:prstClr val="black">
                      <a:alpha val="40000"/>
                    </a:prstClr>
                  </a:outerShdw>
                </a:effectLst>
              </a:rPr>
              <a:t>Oorwinningskrag oor sonde:</a:t>
            </a:r>
          </a:p>
          <a:p>
            <a:pPr lvl="0"/>
            <a:r>
              <a:rPr lang="af-ZA" sz="4400" dirty="0">
                <a:effectLst>
                  <a:outerShdw blurRad="50800" dist="38100" algn="tr" rotWithShape="0">
                    <a:prstClr val="black">
                      <a:alpha val="40000"/>
                    </a:prstClr>
                  </a:outerShdw>
                </a:effectLst>
              </a:rPr>
              <a:t>Vas aan die wêreldse dinge:</a:t>
            </a:r>
          </a:p>
          <a:p>
            <a:pPr lvl="0"/>
            <a:r>
              <a:rPr lang="af-ZA" sz="4400" dirty="0">
                <a:effectLst>
                  <a:outerShdw blurRad="50800" dist="38100" algn="tr" rotWithShape="0">
                    <a:prstClr val="black">
                      <a:alpha val="40000"/>
                    </a:prstClr>
                  </a:outerShdw>
                </a:effectLst>
              </a:rPr>
              <a:t>Nie standvastig nie:</a:t>
            </a:r>
          </a:p>
          <a:p>
            <a:pPr lvl="0"/>
            <a:r>
              <a:rPr lang="af-ZA" sz="4400" dirty="0">
                <a:effectLst>
                  <a:outerShdw blurRad="50800" dist="38100" algn="tr" rotWithShape="0">
                    <a:prstClr val="black">
                      <a:alpha val="40000"/>
                    </a:prstClr>
                  </a:outerShdw>
                </a:effectLst>
              </a:rPr>
              <a:t>Min diens onder die verlorenes:</a:t>
            </a:r>
          </a:p>
          <a:p>
            <a:pPr lvl="0"/>
            <a:r>
              <a:rPr lang="af-ZA" sz="4400" b="1" dirty="0">
                <a:effectLst>
                  <a:outerShdw blurRad="50800" dist="38100" algn="tr" rotWithShape="0">
                    <a:prstClr val="black">
                      <a:alpha val="40000"/>
                    </a:prstClr>
                  </a:outerShdw>
                </a:effectLst>
              </a:rPr>
              <a:t>Min opoffering vir die koninkryk:</a:t>
            </a:r>
            <a:endParaRPr lang="af-ZA" sz="4400" dirty="0">
              <a:effectLst>
                <a:outerShdw blurRad="50800" dist="38100" algn="tr"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Gal 5:16</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Wat ek bedoel, is dít: Laat julle lewe steeds deur die Gees van God beheers word, dan sal julle nooit swig voor begeertes van julle sondige natuur nie</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Gal 5:25</a:t>
            </a:r>
            <a:r>
              <a:rPr lang="af-ZA" dirty="0">
                <a:solidFill>
                  <a:srgbClr val="00B050"/>
                </a:solidFill>
                <a:effectLst>
                  <a:outerShdw blurRad="38100" dist="38100" dir="2700000" algn="tl">
                    <a:srgbClr val="000000">
                      <a:alpha val="43137"/>
                    </a:srgbClr>
                  </a:outerShdw>
                </a:effectLst>
              </a:rPr>
              <a:t> 	</a:t>
            </a:r>
            <a:r>
              <a:rPr lang="af-ZA" dirty="0" smtClean="0">
                <a:solidFill>
                  <a:srgbClr val="00B050"/>
                </a:solidFill>
                <a:effectLst>
                  <a:outerShdw blurRad="38100" dist="38100" dir="2700000" algn="tl">
                    <a:srgbClr val="000000">
                      <a:alpha val="43137"/>
                    </a:srgbClr>
                  </a:outerShdw>
                </a:effectLst>
              </a:rPr>
              <a:t/>
            </a:r>
            <a:br>
              <a:rPr lang="af-ZA" dirty="0" smtClean="0">
                <a:solidFill>
                  <a:srgbClr val="00B050"/>
                </a:solidFill>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Ons lewe deur die Gees; laat die Gees nou ook ons gedrag bepaal</a:t>
            </a:r>
            <a:r>
              <a:rPr lang="af-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For a healthy Christain life, it is indispensable that we should be fully consious that we have recieved the Holy Spirit to dwell in us</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Joh 4:23</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daar kom ‘n tyd, en dit is nou, wanneer die ware aanbidders die Vader deur die Gees en in waarheid sal aanbid, want die Vader wil juis hê dat die mense wat Hom aanbid, dit so moet doen.”</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lstStyle/>
          <a:p>
            <a:r>
              <a:rPr lang="af-ZA" b="1" u="sng" dirty="0" smtClean="0">
                <a:effectLst>
                  <a:outerShdw blurRad="38100" dist="38100" dir="2700000" algn="tl">
                    <a:srgbClr val="000000">
                      <a:alpha val="43137"/>
                    </a:srgbClr>
                  </a:outerShdw>
                </a:effectLst>
              </a:rPr>
              <a:t>Tekens van ‘n tekort:</a:t>
            </a:r>
            <a:endParaRPr lang="af-ZA" b="1"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85860"/>
            <a:ext cx="9144000" cy="5572140"/>
          </a:xfrm>
        </p:spPr>
        <p:txBody>
          <a:bodyPr>
            <a:normAutofit/>
          </a:bodyPr>
          <a:lstStyle/>
          <a:p>
            <a:pPr lvl="0"/>
            <a:r>
              <a:rPr lang="af-ZA" sz="4400" b="1" dirty="0">
                <a:effectLst>
                  <a:outerShdw blurRad="50800" dist="38100" algn="tr" rotWithShape="0">
                    <a:prstClr val="black">
                      <a:alpha val="40000"/>
                    </a:prstClr>
                  </a:outerShdw>
                </a:effectLst>
              </a:rPr>
              <a:t>Min prediking in krag</a:t>
            </a:r>
            <a:r>
              <a:rPr lang="af-ZA" sz="4400" b="1" dirty="0" smtClean="0">
                <a:effectLst>
                  <a:outerShdw blurRad="50800" dist="38100" algn="tr" rotWithShape="0">
                    <a:prstClr val="black">
                      <a:alpha val="40000"/>
                    </a:prstClr>
                  </a:outerShdw>
                </a:effectLst>
              </a:rPr>
              <a:t>:</a:t>
            </a:r>
            <a:endParaRPr lang="af-ZA" sz="4400" dirty="0">
              <a:effectLst>
                <a:outerShdw blurRad="50800" dist="38100" algn="tr"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lstStyle/>
          <a:p>
            <a:r>
              <a:rPr lang="af-ZA" b="1" u="sng" dirty="0" smtClean="0">
                <a:effectLst>
                  <a:outerShdw blurRad="38100" dist="38100" dir="2700000" algn="tl">
                    <a:srgbClr val="000000">
                      <a:alpha val="43137"/>
                    </a:srgbClr>
                  </a:outerShdw>
                </a:effectLst>
              </a:rPr>
              <a:t>Tekens van ‘n tekort:</a:t>
            </a:r>
            <a:endParaRPr lang="af-ZA" b="1"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85860"/>
            <a:ext cx="9144000" cy="5572140"/>
          </a:xfrm>
        </p:spPr>
        <p:txBody>
          <a:bodyPr>
            <a:normAutofit/>
          </a:bodyPr>
          <a:lstStyle/>
          <a:p>
            <a:pPr lvl="0"/>
            <a:r>
              <a:rPr lang="af-ZA" sz="4400" dirty="0">
                <a:effectLst>
                  <a:outerShdw blurRad="50800" dist="38100" algn="tr" rotWithShape="0">
                    <a:prstClr val="black">
                      <a:alpha val="40000"/>
                    </a:prstClr>
                  </a:outerShdw>
                </a:effectLst>
              </a:rPr>
              <a:t>Min prediking in krag:</a:t>
            </a:r>
          </a:p>
          <a:p>
            <a:pPr lvl="0"/>
            <a:r>
              <a:rPr lang="af-ZA" sz="4400" b="1" dirty="0">
                <a:effectLst>
                  <a:outerShdw blurRad="50800" dist="38100" algn="tr" rotWithShape="0">
                    <a:prstClr val="black">
                      <a:alpha val="40000"/>
                    </a:prstClr>
                  </a:outerShdw>
                </a:effectLst>
              </a:rPr>
              <a:t>Oorwinningskrag oor sonde</a:t>
            </a:r>
            <a:r>
              <a:rPr lang="af-ZA" sz="4400" b="1" dirty="0" smtClean="0">
                <a:effectLst>
                  <a:outerShdw blurRad="50800" dist="38100" algn="tr" rotWithShape="0">
                    <a:prstClr val="black">
                      <a:alpha val="40000"/>
                    </a:prstClr>
                  </a:outerShdw>
                </a:effectLst>
              </a:rPr>
              <a:t>:</a:t>
            </a:r>
            <a:endParaRPr lang="af-ZA" sz="4400" dirty="0">
              <a:effectLst>
                <a:outerShdw blurRad="50800" dist="38100" algn="tr" rotWithShape="0">
                  <a:prstClr val="black">
                    <a:alpha val="40000"/>
                  </a:prst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206</Words>
  <Application>Microsoft Office PowerPoint</Application>
  <PresentationFormat>On-screen Show (4:3)</PresentationFormat>
  <Paragraphs>32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Gal 5:16    “Wat ek bedoel, is dít: Laat julle lewe steeds deur die Gees van God beheers word, dan sal julle nooit swig voor begeertes van julle sondige natuur nie.”</vt:lpstr>
      <vt:lpstr>Gal 5:25    “Ons lewe deur die Gees; laat die Gees nou ook ons gedrag bepaal.”</vt:lpstr>
      <vt:lpstr>“For a healthy Christain life, it is indispensable that we should be fully consious that we have recieved the Holy Spirit to dwell in us.”       Andrew Murray</vt:lpstr>
      <vt:lpstr>Slide 5</vt:lpstr>
      <vt:lpstr>Joh 4:23    “Maar daar kom ‘n tyd, en dit is nou, wanneer die ware aanbidders die Vader deur die Gees en in waarheid sal aanbid, want die Vader wil juis hê dat die mense wat Hom aanbid, dit so moet doen.”</vt:lpstr>
      <vt:lpstr>Slide 7</vt:lpstr>
      <vt:lpstr>Tekens van ‘n tekort:</vt:lpstr>
      <vt:lpstr>Tekens van ‘n tekort:</vt:lpstr>
      <vt:lpstr>“The truth is that we have become so accustomed to the confession of sin and unfaithfulness, of disobedience and backsliding, that it is no longer regerded as shameful.”        Andrew Murray </vt:lpstr>
      <vt:lpstr>Tekens van ‘n tekort:</vt:lpstr>
      <vt:lpstr>Tekens van ‘n tekort:</vt:lpstr>
      <vt:lpstr>Tekens van ‘n tekort:</vt:lpstr>
      <vt:lpstr>Tekens van ‘n tekort:</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2014-05-30T06:18:46Z</dcterms:created>
  <dcterms:modified xsi:type="dcterms:W3CDTF">2014-05-30T06:31:52Z</dcterms:modified>
</cp:coreProperties>
</file>