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6" r:id="rId3"/>
    <p:sldId id="257" r:id="rId4"/>
    <p:sldId id="269" r:id="rId5"/>
    <p:sldId id="270" r:id="rId6"/>
    <p:sldId id="271" r:id="rId7"/>
    <p:sldId id="272" r:id="rId8"/>
    <p:sldId id="260" r:id="rId9"/>
    <p:sldId id="274" r:id="rId10"/>
    <p:sldId id="264" r:id="rId11"/>
    <p:sldId id="261" r:id="rId12"/>
    <p:sldId id="275" r:id="rId13"/>
    <p:sldId id="273" r:id="rId14"/>
    <p:sldId id="265" r:id="rId15"/>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646" autoAdjust="0"/>
    <p:restoredTop sz="94660"/>
  </p:normalViewPr>
  <p:slideViewPr>
    <p:cSldViewPr>
      <p:cViewPr varScale="1">
        <p:scale>
          <a:sx n="139" d="100"/>
          <a:sy n="139" d="100"/>
        </p:scale>
        <p:origin x="-210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F8895E8A-C89B-4505-A79F-DC90215FAB17}" type="datetimeFigureOut">
              <a:rPr lang="af-ZA" smtClean="0"/>
              <a:t>17/09/22</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F65161CF-F762-4DC0-AB54-A04C1C998882}"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F8895E8A-C89B-4505-A79F-DC90215FAB17}" type="datetimeFigureOut">
              <a:rPr lang="af-ZA" smtClean="0"/>
              <a:t>17/09/22</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F65161CF-F762-4DC0-AB54-A04C1C998882}"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F8895E8A-C89B-4505-A79F-DC90215FAB17}" type="datetimeFigureOut">
              <a:rPr lang="af-ZA" smtClean="0"/>
              <a:t>17/09/22</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F65161CF-F762-4DC0-AB54-A04C1C998882}"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F8895E8A-C89B-4505-A79F-DC90215FAB17}" type="datetimeFigureOut">
              <a:rPr lang="af-ZA" smtClean="0"/>
              <a:t>17/09/22</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F65161CF-F762-4DC0-AB54-A04C1C998882}"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895E8A-C89B-4505-A79F-DC90215FAB17}" type="datetimeFigureOut">
              <a:rPr lang="af-ZA" smtClean="0"/>
              <a:t>17/09/22</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F65161CF-F762-4DC0-AB54-A04C1C998882}"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F8895E8A-C89B-4505-A79F-DC90215FAB17}" type="datetimeFigureOut">
              <a:rPr lang="af-ZA" smtClean="0"/>
              <a:t>17/09/22</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F65161CF-F762-4DC0-AB54-A04C1C998882}"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F8895E8A-C89B-4505-A79F-DC90215FAB17}" type="datetimeFigureOut">
              <a:rPr lang="af-ZA" smtClean="0"/>
              <a:t>17/09/22</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F65161CF-F762-4DC0-AB54-A04C1C998882}"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F8895E8A-C89B-4505-A79F-DC90215FAB17}" type="datetimeFigureOut">
              <a:rPr lang="af-ZA" smtClean="0"/>
              <a:t>17/09/22</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F65161CF-F762-4DC0-AB54-A04C1C998882}"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895E8A-C89B-4505-A79F-DC90215FAB17}" type="datetimeFigureOut">
              <a:rPr lang="af-ZA" smtClean="0"/>
              <a:t>17/09/22</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F65161CF-F762-4DC0-AB54-A04C1C998882}"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895E8A-C89B-4505-A79F-DC90215FAB17}" type="datetimeFigureOut">
              <a:rPr lang="af-ZA" smtClean="0"/>
              <a:t>17/09/22</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F65161CF-F762-4DC0-AB54-A04C1C998882}"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895E8A-C89B-4505-A79F-DC90215FAB17}" type="datetimeFigureOut">
              <a:rPr lang="af-ZA" smtClean="0"/>
              <a:t>17/09/22</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F65161CF-F762-4DC0-AB54-A04C1C998882}"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895E8A-C89B-4505-A79F-DC90215FAB17}" type="datetimeFigureOut">
              <a:rPr lang="af-ZA" smtClean="0"/>
              <a:t>17/09/22</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5161CF-F762-4DC0-AB54-A04C1C998882}"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Rom 1:32</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Hulle is mense wat die verordening van God ken dat dié wat sulke dinge doen, die dood verdien, en tog doen hulle nie net self hierdie dinge nie, maar hulle vind dit ook goed as ander dit doen.”</a:t>
            </a:r>
            <a:endParaRPr lang="af-ZA" dirty="0">
              <a:effectLst>
                <a:outerShdw blurRad="38100" dist="38100" dir="2700000" algn="tl">
                  <a:srgbClr val="000000">
                    <a:alpha val="43137"/>
                  </a:srgbClr>
                </a:outerShdw>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8000"/>
                </a:solidFill>
              </a:rPr>
              <a:t>2 Tim. 3:1 </a:t>
            </a:r>
            <a:r>
              <a:rPr lang="af-ZA" i="1" dirty="0"/>
              <a:t>	“Dít moet jy weet: in die laaste dae sal daar swaar tye kom.”</a:t>
            </a:r>
            <a:r>
              <a:rPr lang="en-US" dirty="0"/>
              <a:t/>
            </a:r>
            <a:br>
              <a:rPr lang="en-US" dirty="0"/>
            </a:br>
            <a:r>
              <a:rPr lang="af-ZA" b="1" dirty="0">
                <a:solidFill>
                  <a:srgbClr val="008000"/>
                </a:solidFill>
              </a:rPr>
              <a:t>2 Tim. 3:2 </a:t>
            </a:r>
            <a:r>
              <a:rPr lang="af-ZA" b="1" dirty="0"/>
              <a:t>	</a:t>
            </a:r>
            <a:r>
              <a:rPr lang="af-ZA" i="1" dirty="0"/>
              <a:t>“Die mense sal selfsugtig wees, geldgierig, grootpraterig en verwaand, beledigend teenoor hulle medemense en ongehoorsaam aan hulle ouers, ondankbaar en ongodsdienstig;”</a:t>
            </a:r>
            <a:r>
              <a:rPr lang="en-US" dirty="0"/>
              <a:t/>
            </a:r>
            <a:br>
              <a:rPr lang="en-US" dirty="0"/>
            </a:br>
            <a:r>
              <a:rPr lang="af-ZA" b="1" dirty="0">
                <a:solidFill>
                  <a:srgbClr val="008000"/>
                </a:solidFill>
              </a:rPr>
              <a:t>2 Tim. 3:3</a:t>
            </a:r>
            <a:r>
              <a:rPr lang="af-ZA" i="1" dirty="0">
                <a:solidFill>
                  <a:srgbClr val="008000"/>
                </a:solidFill>
              </a:rPr>
              <a:t> </a:t>
            </a:r>
            <a:r>
              <a:rPr lang="af-ZA" i="1" dirty="0"/>
              <a:t>	“hulle sal liefdeloos en onversoenlik wees, kwaadpraters, bandeloos en wreed, sonder liefde vir die goeie;</a:t>
            </a:r>
            <a:r>
              <a:rPr lang="af-ZA" i="1" dirty="0" smtClean="0"/>
              <a:t>”</a:t>
            </a:r>
            <a:endParaRPr lang="af-Z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b="1" dirty="0">
                <a:solidFill>
                  <a:srgbClr val="008000"/>
                </a:solidFill>
              </a:rPr>
              <a:t>2 Tim. 3:4 </a:t>
            </a:r>
            <a:r>
              <a:rPr lang="af-ZA" i="1" dirty="0"/>
              <a:t>	“hulle sal verraaiers wees, roekeloos en hooghartig. Hulle sal eerder liefde vir genot hê as liefde vir God.”</a:t>
            </a:r>
            <a:r>
              <a:rPr lang="en-US" dirty="0"/>
              <a:t/>
            </a:r>
            <a:br>
              <a:rPr lang="en-US" dirty="0"/>
            </a:br>
            <a:r>
              <a:rPr lang="af-ZA" b="1" dirty="0">
                <a:solidFill>
                  <a:srgbClr val="008000"/>
                </a:solidFill>
              </a:rPr>
              <a:t>2 Tim. 3:5 </a:t>
            </a:r>
            <a:r>
              <a:rPr lang="af-ZA" b="1" dirty="0"/>
              <a:t>	</a:t>
            </a:r>
            <a:r>
              <a:rPr lang="af-ZA" i="1" dirty="0"/>
              <a:t>“Hulle sal nog die uiterlike skyn van die godsdiens hê, maar die krag van die godsdiens sal hulle nie ken nie. Bly weg van sulke mense af.”</a:t>
            </a:r>
            <a:r>
              <a:rPr lang="en-US" dirty="0"/>
              <a:t/>
            </a:r>
            <a:br>
              <a:rPr lang="en-US" dirty="0"/>
            </a:br>
            <a:endParaRPr lang="en-US" dirty="0"/>
          </a:p>
        </p:txBody>
      </p:sp>
    </p:spTree>
    <p:extLst>
      <p:ext uri="{BB962C8B-B14F-4D97-AF65-F5344CB8AC3E}">
        <p14:creationId xmlns:p14="http://schemas.microsoft.com/office/powerpoint/2010/main" val="1595876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142984"/>
          </a:xfrm>
        </p:spPr>
        <p:txBody>
          <a:bodyPr>
            <a:normAutofit/>
          </a:bodyPr>
          <a:lstStyle/>
          <a:p>
            <a:r>
              <a:rPr lang="af-ZA" sz="4800" b="1" u="sng"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6</a:t>
            </a:r>
            <a:r>
              <a:rPr lang="af-ZA" sz="4800" b="1" u="sng" dirty="0" smtClean="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Tekens</a:t>
            </a:r>
            <a:endParaRPr lang="af-ZA" sz="4800" b="1" u="sng"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Content Placeholder 4"/>
          <p:cNvSpPr>
            <a:spLocks noGrp="1"/>
          </p:cNvSpPr>
          <p:nvPr>
            <p:ph idx="1"/>
          </p:nvPr>
        </p:nvSpPr>
        <p:spPr>
          <a:xfrm>
            <a:off x="0" y="1357298"/>
            <a:ext cx="9144000" cy="5500702"/>
          </a:xfrm>
        </p:spPr>
        <p:txBody>
          <a:bodyPr>
            <a:noAutofit/>
          </a:bodyPr>
          <a:lstStyle/>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Valse Christusse (4-5):</a:t>
            </a:r>
          </a:p>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Stryd en oorloë (6-7):</a:t>
            </a:r>
          </a:p>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Wêreld rampe (7-8):</a:t>
            </a:r>
          </a:p>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Vervolging (9):</a:t>
            </a:r>
          </a:p>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Afvalligheid (10-13):</a:t>
            </a:r>
          </a:p>
          <a:p>
            <a:r>
              <a:rPr lang="af-ZA" sz="4400" b="1" dirty="0">
                <a:ln w="19050">
                  <a:solidFill>
                    <a:schemeClr val="tx1"/>
                  </a:solidFill>
                  <a:prstDash val="solid"/>
                </a:ln>
                <a:solidFill>
                  <a:srgbClr val="000000"/>
                </a:solidFill>
                <a:effectLst>
                  <a:outerShdw blurRad="50800" dist="38100" dir="5400000" algn="t" rotWithShape="0">
                    <a:prstClr val="black">
                      <a:alpha val="40000"/>
                    </a:prstClr>
                  </a:outerShdw>
                </a:effectLst>
                <a:latin typeface="+mj-lt"/>
                <a:ea typeface="+mj-ea"/>
                <a:cs typeface="+mj-cs"/>
              </a:rPr>
              <a:t>Verspreiding van die Evangelie </a:t>
            </a:r>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(14):</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af-Z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b="1" dirty="0">
                <a:solidFill>
                  <a:srgbClr val="008000"/>
                </a:solidFill>
              </a:rPr>
              <a:t>Matt. 24:32-33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Leer dit van die vyeboom as voorbeeld: wanneer sy takke begin sag word en hy blare kry, weet julle die somer is naby. So moet julle ook wanneer julle al hierdie dinge sien, weet dat die tyd naby is, voor die deur.</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142984"/>
          </a:xfrm>
        </p:spPr>
        <p:txBody>
          <a:bodyPr>
            <a:normAutofit/>
          </a:bodyPr>
          <a:lstStyle/>
          <a:p>
            <a:r>
              <a:rPr lang="af-ZA" sz="4800" b="1" u="sng"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6</a:t>
            </a:r>
            <a:r>
              <a:rPr lang="af-ZA" sz="4800" b="1" u="sng" dirty="0" smtClean="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Tekens</a:t>
            </a:r>
            <a:endParaRPr lang="af-ZA" sz="4800" b="1" u="sng"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Content Placeholder 4"/>
          <p:cNvSpPr>
            <a:spLocks noGrp="1"/>
          </p:cNvSpPr>
          <p:nvPr>
            <p:ph idx="1"/>
          </p:nvPr>
        </p:nvSpPr>
        <p:spPr>
          <a:xfrm>
            <a:off x="0" y="1357298"/>
            <a:ext cx="9144000" cy="5500702"/>
          </a:xfrm>
        </p:spPr>
        <p:txBody>
          <a:bodyPr>
            <a:noAutofit/>
          </a:bodyPr>
          <a:lstStyle/>
          <a:p>
            <a:r>
              <a:rPr lang="af-ZA" sz="4400" b="1" dirty="0">
                <a:ln w="19050">
                  <a:solidFill>
                    <a:schemeClr val="tx1"/>
                  </a:solidFill>
                  <a:prstDash val="solid"/>
                </a:ln>
                <a:solidFill>
                  <a:srgbClr val="000000"/>
                </a:solidFill>
                <a:effectLst>
                  <a:outerShdw blurRad="50800" dist="38100" dir="5400000" algn="t" rotWithShape="0">
                    <a:prstClr val="black">
                      <a:alpha val="40000"/>
                    </a:prstClr>
                  </a:outerShdw>
                </a:effectLst>
                <a:latin typeface="+mj-lt"/>
                <a:ea typeface="+mj-ea"/>
                <a:cs typeface="+mj-cs"/>
              </a:rPr>
              <a:t>Valse Christusse </a:t>
            </a:r>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(4-5</a:t>
            </a:r>
            <a:r>
              <a:rPr lang="af-ZA" sz="4400" dirty="0" smtClean="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a:t>
            </a:r>
            <a:endPar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142984"/>
          </a:xfrm>
        </p:spPr>
        <p:txBody>
          <a:bodyPr>
            <a:normAutofit/>
          </a:bodyPr>
          <a:lstStyle/>
          <a:p>
            <a:r>
              <a:rPr lang="af-ZA" sz="4800" b="1" u="sng"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6</a:t>
            </a:r>
            <a:r>
              <a:rPr lang="af-ZA" sz="4800" b="1" u="sng" dirty="0" smtClean="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Tekens</a:t>
            </a:r>
            <a:endParaRPr lang="af-ZA" sz="4800" b="1" u="sng"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Content Placeholder 4"/>
          <p:cNvSpPr>
            <a:spLocks noGrp="1"/>
          </p:cNvSpPr>
          <p:nvPr>
            <p:ph idx="1"/>
          </p:nvPr>
        </p:nvSpPr>
        <p:spPr>
          <a:xfrm>
            <a:off x="0" y="1357298"/>
            <a:ext cx="9144000" cy="5500702"/>
          </a:xfrm>
        </p:spPr>
        <p:txBody>
          <a:bodyPr>
            <a:noAutofit/>
          </a:bodyPr>
          <a:lstStyle/>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Valse Christusse (4-5):</a:t>
            </a:r>
          </a:p>
          <a:p>
            <a:r>
              <a:rPr lang="af-ZA" sz="4400" b="1" dirty="0">
                <a:ln w="19050">
                  <a:solidFill>
                    <a:schemeClr val="tx1"/>
                  </a:solidFill>
                  <a:prstDash val="solid"/>
                </a:ln>
                <a:solidFill>
                  <a:srgbClr val="000000"/>
                </a:solidFill>
                <a:effectLst>
                  <a:outerShdw blurRad="50800" dist="38100" dir="5400000" algn="t" rotWithShape="0">
                    <a:prstClr val="black">
                      <a:alpha val="40000"/>
                    </a:prstClr>
                  </a:outerShdw>
                </a:effectLst>
                <a:latin typeface="+mj-lt"/>
                <a:ea typeface="+mj-ea"/>
                <a:cs typeface="+mj-cs"/>
              </a:rPr>
              <a:t>Stryd en oorloë </a:t>
            </a:r>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(6-7</a:t>
            </a:r>
            <a:r>
              <a:rPr lang="af-ZA" sz="4400" dirty="0" smtClean="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a:t>
            </a:r>
            <a:endPar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142984"/>
          </a:xfrm>
        </p:spPr>
        <p:txBody>
          <a:bodyPr>
            <a:normAutofit/>
          </a:bodyPr>
          <a:lstStyle/>
          <a:p>
            <a:r>
              <a:rPr lang="af-ZA" sz="4800" b="1" u="sng"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6</a:t>
            </a:r>
            <a:r>
              <a:rPr lang="af-ZA" sz="4800" b="1" u="sng" dirty="0" smtClean="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Tekens</a:t>
            </a:r>
            <a:endParaRPr lang="af-ZA" sz="4800" b="1" u="sng"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Content Placeholder 4"/>
          <p:cNvSpPr>
            <a:spLocks noGrp="1"/>
          </p:cNvSpPr>
          <p:nvPr>
            <p:ph idx="1"/>
          </p:nvPr>
        </p:nvSpPr>
        <p:spPr>
          <a:xfrm>
            <a:off x="0" y="1357298"/>
            <a:ext cx="9144000" cy="5500702"/>
          </a:xfrm>
        </p:spPr>
        <p:txBody>
          <a:bodyPr>
            <a:noAutofit/>
          </a:bodyPr>
          <a:lstStyle/>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Valse Christusse (4-5):</a:t>
            </a:r>
          </a:p>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Stryd en oorloë (6-7):</a:t>
            </a:r>
          </a:p>
          <a:p>
            <a:r>
              <a:rPr lang="af-ZA" sz="4400" b="1" dirty="0">
                <a:ln w="19050">
                  <a:solidFill>
                    <a:schemeClr val="tx1"/>
                  </a:solidFill>
                  <a:prstDash val="solid"/>
                </a:ln>
                <a:solidFill>
                  <a:srgbClr val="000000"/>
                </a:solidFill>
                <a:effectLst>
                  <a:outerShdw blurRad="50800" dist="38100" dir="5400000" algn="t" rotWithShape="0">
                    <a:prstClr val="black">
                      <a:alpha val="40000"/>
                    </a:prstClr>
                  </a:outerShdw>
                </a:effectLst>
                <a:latin typeface="+mj-lt"/>
                <a:ea typeface="+mj-ea"/>
                <a:cs typeface="+mj-cs"/>
              </a:rPr>
              <a:t>Wêreld rampe </a:t>
            </a:r>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(7-8</a:t>
            </a:r>
            <a:r>
              <a:rPr lang="af-ZA" sz="4400" dirty="0" smtClean="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a:t>
            </a:r>
            <a:endPar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142984"/>
          </a:xfrm>
        </p:spPr>
        <p:txBody>
          <a:bodyPr>
            <a:normAutofit/>
          </a:bodyPr>
          <a:lstStyle/>
          <a:p>
            <a:r>
              <a:rPr lang="af-ZA" sz="4800" b="1" u="sng"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6</a:t>
            </a:r>
            <a:r>
              <a:rPr lang="af-ZA" sz="4800" b="1" u="sng" dirty="0" smtClean="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Tekens</a:t>
            </a:r>
            <a:endParaRPr lang="af-ZA" sz="4800" b="1" u="sng"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Content Placeholder 4"/>
          <p:cNvSpPr>
            <a:spLocks noGrp="1"/>
          </p:cNvSpPr>
          <p:nvPr>
            <p:ph idx="1"/>
          </p:nvPr>
        </p:nvSpPr>
        <p:spPr>
          <a:xfrm>
            <a:off x="0" y="1357298"/>
            <a:ext cx="9144000" cy="5500702"/>
          </a:xfrm>
        </p:spPr>
        <p:txBody>
          <a:bodyPr>
            <a:noAutofit/>
          </a:bodyPr>
          <a:lstStyle/>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Valse Christusse (4-5):</a:t>
            </a:r>
          </a:p>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Stryd en oorloë (6-7):</a:t>
            </a:r>
          </a:p>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Wêreld rampe (7-8):</a:t>
            </a:r>
          </a:p>
          <a:p>
            <a:r>
              <a:rPr lang="af-ZA" sz="4400" b="1" dirty="0">
                <a:ln w="19050">
                  <a:solidFill>
                    <a:schemeClr val="tx1"/>
                  </a:solidFill>
                  <a:prstDash val="solid"/>
                </a:ln>
                <a:solidFill>
                  <a:srgbClr val="000000"/>
                </a:solidFill>
                <a:effectLst>
                  <a:outerShdw blurRad="50800" dist="38100" dir="5400000" algn="t" rotWithShape="0">
                    <a:prstClr val="black">
                      <a:alpha val="40000"/>
                    </a:prstClr>
                  </a:outerShdw>
                </a:effectLst>
                <a:latin typeface="+mj-lt"/>
                <a:ea typeface="+mj-ea"/>
                <a:cs typeface="+mj-cs"/>
              </a:rPr>
              <a:t>Vervolging</a:t>
            </a:r>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 (9</a:t>
            </a:r>
            <a:r>
              <a:rPr lang="af-ZA" sz="4400" dirty="0" smtClean="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a:t>
            </a:r>
            <a:endPar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142984"/>
          </a:xfrm>
        </p:spPr>
        <p:txBody>
          <a:bodyPr>
            <a:normAutofit/>
          </a:bodyPr>
          <a:lstStyle/>
          <a:p>
            <a:r>
              <a:rPr lang="af-ZA" sz="4800" b="1" u="sng"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6</a:t>
            </a:r>
            <a:r>
              <a:rPr lang="af-ZA" sz="4800" b="1" u="sng" dirty="0" smtClean="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Tekens</a:t>
            </a:r>
            <a:endParaRPr lang="af-ZA" sz="4800" b="1" u="sng"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Content Placeholder 4"/>
          <p:cNvSpPr>
            <a:spLocks noGrp="1"/>
          </p:cNvSpPr>
          <p:nvPr>
            <p:ph idx="1"/>
          </p:nvPr>
        </p:nvSpPr>
        <p:spPr>
          <a:xfrm>
            <a:off x="0" y="1357298"/>
            <a:ext cx="9144000" cy="5500702"/>
          </a:xfrm>
        </p:spPr>
        <p:txBody>
          <a:bodyPr>
            <a:noAutofit/>
          </a:bodyPr>
          <a:lstStyle/>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Valse Christusse (4-5):</a:t>
            </a:r>
          </a:p>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Stryd en oorloë (6-7):</a:t>
            </a:r>
          </a:p>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Wêreld rampe (7-8):</a:t>
            </a:r>
          </a:p>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Vervolging (9):</a:t>
            </a:r>
          </a:p>
          <a:p>
            <a:r>
              <a:rPr lang="af-ZA" sz="4400" dirty="0">
                <a:ln w="19050">
                  <a:solidFill>
                    <a:schemeClr val="tx1"/>
                  </a:solidFill>
                  <a:prstDash val="solid"/>
                </a:ln>
                <a:effectLst>
                  <a:outerShdw blurRad="50800" dist="38100" dir="5400000" algn="t" rotWithShape="0">
                    <a:prstClr val="black">
                      <a:alpha val="40000"/>
                    </a:prstClr>
                  </a:outerShdw>
                </a:effectLst>
                <a:latin typeface="+mj-lt"/>
                <a:ea typeface="+mj-ea"/>
                <a:cs typeface="+mj-cs"/>
              </a:rPr>
              <a:t>Afvalligheid </a:t>
            </a:r>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(10-13</a:t>
            </a:r>
            <a:r>
              <a:rPr lang="af-ZA" sz="4400" dirty="0" smtClean="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a:t>
            </a:r>
            <a:endPar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1 Joh. 2:19</a:t>
            </a:r>
            <a:r>
              <a:rPr lang="af-ZA" dirty="0">
                <a:solidFill>
                  <a:srgbClr val="00B050"/>
                </a:solidFill>
                <a:effectLst>
                  <a:outerShdw blurRad="38100" dist="38100" dir="2700000" algn="tl">
                    <a:srgbClr val="000000">
                      <a:alpha val="43137"/>
                    </a:srgbClr>
                  </a:outerShdw>
                </a:effectLst>
              </a:rPr>
              <a:t> </a:t>
            </a:r>
            <a:r>
              <a:rPr lang="af-ZA" dirty="0" smtClean="0">
                <a:solidFill>
                  <a:srgbClr val="00B050"/>
                </a:solidFill>
                <a:effectLst>
                  <a:outerShdw blurRad="38100" dist="38100" dir="2700000" algn="tl">
                    <a:srgbClr val="000000">
                      <a:alpha val="43137"/>
                    </a:srgbClr>
                  </a:outerShdw>
                </a:effectLst>
              </a:rPr>
              <a:t/>
            </a:r>
            <a:br>
              <a:rPr lang="af-ZA" dirty="0" smtClean="0">
                <a:solidFill>
                  <a:srgbClr val="00B050"/>
                </a:solidFill>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Hulle het wel uit ons geledere voortgekom, maar niemand van hulle was ooit werklik een van ons nie, want as hulle werklik van ons was, sou hulle by ons gebly het. Dit moes duidelik word dat geeneen van hulle werklik een van ons is nie</a:t>
            </a:r>
            <a:r>
              <a:rPr lang="af-ZA" dirty="0">
                <a:effectLst>
                  <a:outerShdw blurRad="38100" dist="38100" dir="2700000" algn="tl">
                    <a:srgbClr val="000000">
                      <a:alpha val="43137"/>
                    </a:srgbClr>
                  </a:outerShdw>
                </a:effectLst>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919671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203</Words>
  <Application>Microsoft Macintosh PowerPoint</Application>
  <PresentationFormat>On-screen Show (4:3)</PresentationFormat>
  <Paragraphs>32</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Matt. 24:32-33   “Leer dit van die vyeboom as voorbeeld: wanneer sy takke begin sag word en hy blare kry, weet julle die somer is naby. So moet julle ook wanneer julle al hierdie dinge sien, weet dat die tyd naby is, voor die deur.”</vt:lpstr>
      <vt:lpstr>6 Tekens</vt:lpstr>
      <vt:lpstr>6 Tekens</vt:lpstr>
      <vt:lpstr>6 Tekens</vt:lpstr>
      <vt:lpstr>6 Tekens</vt:lpstr>
      <vt:lpstr>6 Tekens</vt:lpstr>
      <vt:lpstr>1 Joh. 2:19    “Hulle het wel uit ons geledere voortgekom, maar niemand van hulle was ooit werklik een van ons nie, want as hulle werklik van ons was, sou hulle by ons gebly het. Dit moes duidelik word dat geeneen van hulle werklik een van ons is nie.”</vt:lpstr>
      <vt:lpstr>PowerPoint Presentation</vt:lpstr>
      <vt:lpstr>Rom 1:32    “Hulle is mense wat die verordening van God ken dat dié wat sulke dinge doen, die dood verdien, en tog doen hulle nie net self hierdie dinge nie, maar hulle vind dit ook goed as ander dit doen.”</vt:lpstr>
      <vt:lpstr>2 Tim. 3:1  “Dít moet jy weet: in die laaste dae sal daar swaar tye kom.” 2 Tim. 3:2  “Die mense sal selfsugtig wees, geldgierig, grootpraterig en verwaand, beledigend teenoor hulle medemense en ongehoorsaam aan hulle ouers, ondankbaar en ongodsdienstig;” 2 Tim. 3:3  “hulle sal liefdeloos en onversoenlik wees, kwaadpraters, bandeloos en wreed, sonder liefde vir die goeie;”</vt:lpstr>
      <vt:lpstr>2 Tim. 3:4  “hulle sal verraaiers wees, roekeloos en hooghartig. Hulle sal eerder liefde vir genot hê as liefde vir God.” 2 Tim. 3:5  “Hulle sal nog die uiterlike skyn van die godsdiens hê, maar die krag van die godsdiens sal hulle nie ken nie. Bly weg van sulke mense af.” </vt:lpstr>
      <vt:lpstr>6 Tekens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Edward Botha</cp:lastModifiedBy>
  <cp:revision>4</cp:revision>
  <dcterms:created xsi:type="dcterms:W3CDTF">2014-09-12T06:54:53Z</dcterms:created>
  <dcterms:modified xsi:type="dcterms:W3CDTF">2017-09-22T05:26:37Z</dcterms:modified>
</cp:coreProperties>
</file>