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 id="275" r:id="rId18"/>
    <p:sldId id="276" r:id="rId19"/>
    <p:sldId id="277" r:id="rId20"/>
    <p:sldId id="27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3" autoAdjust="0"/>
    <p:restoredTop sz="94660"/>
  </p:normalViewPr>
  <p:slideViewPr>
    <p:cSldViewPr snapToGrid="0" snapToObjects="1">
      <p:cViewPr varScale="1">
        <p:scale>
          <a:sx n="139" d="100"/>
          <a:sy n="139" d="100"/>
        </p:scale>
        <p:origin x="-204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E55D88-9979-D249-A4C7-B77A977CDE63}" type="datetimeFigureOut">
              <a:rPr lang="en-US" smtClean="0"/>
              <a:t>17/05/29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1156398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E55D88-9979-D249-A4C7-B77A977CDE63}" type="datetimeFigureOut">
              <a:rPr lang="en-US" smtClean="0"/>
              <a:t>17/05/29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310774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E55D88-9979-D249-A4C7-B77A977CDE63}" type="datetimeFigureOut">
              <a:rPr lang="en-US" smtClean="0"/>
              <a:t>17/05/29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1523654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E55D88-9979-D249-A4C7-B77A977CDE63}" type="datetimeFigureOut">
              <a:rPr lang="en-US" smtClean="0"/>
              <a:t>17/05/29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2661027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E55D88-9979-D249-A4C7-B77A977CDE63}" type="datetimeFigureOut">
              <a:rPr lang="en-US" smtClean="0"/>
              <a:t>17/05/29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1763875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E55D88-9979-D249-A4C7-B77A977CDE63}" type="datetimeFigureOut">
              <a:rPr lang="en-US" smtClean="0"/>
              <a:t>17/05/29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3172267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E55D88-9979-D249-A4C7-B77A977CDE63}" type="datetimeFigureOut">
              <a:rPr lang="en-US" smtClean="0"/>
              <a:t>17/05/29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1360237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E55D88-9979-D249-A4C7-B77A977CDE63}" type="datetimeFigureOut">
              <a:rPr lang="en-US" smtClean="0"/>
              <a:t>17/05/29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3336694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E55D88-9979-D249-A4C7-B77A977CDE63}" type="datetimeFigureOut">
              <a:rPr lang="en-US" smtClean="0"/>
              <a:t>17/05/29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4257532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55D88-9979-D249-A4C7-B77A977CDE63}" type="datetimeFigureOut">
              <a:rPr lang="en-US" smtClean="0"/>
              <a:t>17/05/29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343693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55D88-9979-D249-A4C7-B77A977CDE63}" type="datetimeFigureOut">
              <a:rPr lang="en-US" smtClean="0"/>
              <a:t>17/05/29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5E48F-16D7-DF40-A172-F10CB2B9067B}" type="slidenum">
              <a:rPr lang="en-US" smtClean="0"/>
              <a:t>‹#›</a:t>
            </a:fld>
            <a:endParaRPr lang="en-US"/>
          </a:p>
        </p:txBody>
      </p:sp>
    </p:spTree>
    <p:extLst>
      <p:ext uri="{BB962C8B-B14F-4D97-AF65-F5344CB8AC3E}">
        <p14:creationId xmlns:p14="http://schemas.microsoft.com/office/powerpoint/2010/main" val="9137975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55D88-9979-D249-A4C7-B77A977CDE63}" type="datetimeFigureOut">
              <a:rPr lang="en-US" smtClean="0"/>
              <a:t>17/05/29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5E48F-16D7-DF40-A172-F10CB2B9067B}" type="slidenum">
              <a:rPr lang="en-US" smtClean="0"/>
              <a:t>‹#›</a:t>
            </a:fld>
            <a:endParaRPr lang="en-US"/>
          </a:p>
        </p:txBody>
      </p:sp>
    </p:spTree>
    <p:extLst>
      <p:ext uri="{BB962C8B-B14F-4D97-AF65-F5344CB8AC3E}">
        <p14:creationId xmlns:p14="http://schemas.microsoft.com/office/powerpoint/2010/main" val="252526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055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407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“If a professing Christian habitually lives in sin and shows no concern for repentance, forgiveness, worship, or fellowship with other believers, he proves that he claims the name of Christ in vain.</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MacAthur</a:t>
            </a:r>
            <a:endParaRPr lang="en-US" dirty="0">
              <a:solidFill>
                <a:srgbClr val="660066"/>
              </a:solidFill>
            </a:endParaRPr>
          </a:p>
        </p:txBody>
      </p:sp>
    </p:spTree>
    <p:extLst>
      <p:ext uri="{BB962C8B-B14F-4D97-AF65-F5344CB8AC3E}">
        <p14:creationId xmlns:p14="http://schemas.microsoft.com/office/powerpoint/2010/main" val="2083407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407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b="1" dirty="0" smtClean="0">
                <a:solidFill>
                  <a:srgbClr val="FF0000"/>
                </a:solidFill>
                <a:effectLst>
                  <a:outerShdw blurRad="50800" dist="38100" algn="tr" rotWithShape="0">
                    <a:prstClr val="black">
                      <a:alpha val="40000"/>
                    </a:prstClr>
                  </a:outerShdw>
                </a:effectLst>
              </a:rPr>
              <a:t>&gt;</a:t>
            </a:r>
            <a:r>
              <a:rPr lang="af-ZA" b="1" dirty="0" smtClean="0">
                <a:effectLst>
                  <a:outerShdw blurRad="50800" dist="38100" algn="tr" rotWithShape="0">
                    <a:prstClr val="black">
                      <a:alpha val="40000"/>
                    </a:prstClr>
                  </a:outerShdw>
                </a:effectLst>
              </a:rPr>
              <a:t>  Herken </a:t>
            </a:r>
            <a:r>
              <a:rPr lang="af-ZA" b="1" dirty="0">
                <a:effectLst>
                  <a:outerShdw blurRad="50800" dist="38100" algn="tr" rotWithShape="0">
                    <a:prstClr val="black">
                      <a:alpha val="40000"/>
                    </a:prstClr>
                  </a:outerShdw>
                </a:effectLst>
              </a:rPr>
              <a:t>die teenwoordigheid van sonde:</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endParaRPr lang="en-US" b="1"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083407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1:8</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As ons beweer dat ons nie sonde het nie, bedrieg ons onsself en is die waarheid nie in ons nie.”</a:t>
            </a:r>
            <a:r>
              <a:rPr lang="af-ZA" i="1" dirty="0" smtClean="0"/>
              <a:t>.</a:t>
            </a:r>
            <a:endParaRPr lang="en-US" dirty="0"/>
          </a:p>
        </p:txBody>
      </p:sp>
    </p:spTree>
    <p:extLst>
      <p:ext uri="{BB962C8B-B14F-4D97-AF65-F5344CB8AC3E}">
        <p14:creationId xmlns:p14="http://schemas.microsoft.com/office/powerpoint/2010/main" val="208340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dirty="0" smtClean="0">
                <a:solidFill>
                  <a:srgbClr val="FF0000"/>
                </a:solidFill>
                <a:effectLst>
                  <a:outerShdw blurRad="50800" dist="38100" algn="tr" rotWithShape="0">
                    <a:prstClr val="black">
                      <a:alpha val="40000"/>
                    </a:prstClr>
                  </a:outerShdw>
                </a:effectLst>
              </a:rPr>
              <a:t>&gt;</a:t>
            </a:r>
            <a:r>
              <a:rPr lang="af-ZA" dirty="0" smtClean="0">
                <a:effectLst>
                  <a:outerShdw blurRad="50800" dist="38100" algn="tr" rotWithShape="0">
                    <a:prstClr val="black">
                      <a:alpha val="40000"/>
                    </a:prstClr>
                  </a:outerShdw>
                </a:effectLst>
              </a:rPr>
              <a:t>  Herken </a:t>
            </a:r>
            <a:r>
              <a:rPr lang="af-ZA" dirty="0">
                <a:effectLst>
                  <a:outerShdw blurRad="50800" dist="38100" algn="tr" rotWithShape="0">
                    <a:prstClr val="black">
                      <a:alpha val="40000"/>
                    </a:prstClr>
                  </a:outerShdw>
                </a:effectLst>
              </a:rPr>
              <a:t>die teenwoordigheid van sonde: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b="1" dirty="0" smtClean="0">
                <a:solidFill>
                  <a:srgbClr val="FF0000"/>
                </a:solidFill>
                <a:effectLst>
                  <a:outerShdw blurRad="50800" dist="38100" algn="tr" rotWithShape="0">
                    <a:prstClr val="black">
                      <a:alpha val="40000"/>
                    </a:prstClr>
                  </a:outerShdw>
                </a:effectLst>
              </a:rPr>
              <a:t>&gt;</a:t>
            </a:r>
            <a:r>
              <a:rPr lang="en-US" b="1" dirty="0" smtClean="0">
                <a:effectLst>
                  <a:outerShdw blurRad="50800" dist="38100" algn="tr" rotWithShape="0">
                    <a:prstClr val="black">
                      <a:alpha val="40000"/>
                    </a:prstClr>
                  </a:outerShdw>
                </a:effectLst>
              </a:rPr>
              <a:t>  </a:t>
            </a:r>
            <a:r>
              <a:rPr lang="af-ZA" b="1" dirty="0" smtClean="0">
                <a:effectLst>
                  <a:outerShdw blurRad="50800" dist="38100" algn="tr" rotWithShape="0">
                    <a:prstClr val="black">
                      <a:alpha val="40000"/>
                    </a:prstClr>
                  </a:outerShdw>
                </a:effectLst>
              </a:rPr>
              <a:t>Oorwinning </a:t>
            </a:r>
            <a:r>
              <a:rPr lang="af-ZA" b="1" dirty="0">
                <a:effectLst>
                  <a:outerShdw blurRad="50800" dist="38100" algn="tr" rotWithShape="0">
                    <a:prstClr val="black">
                      <a:alpha val="40000"/>
                    </a:prstClr>
                  </a:outerShdw>
                </a:effectLst>
              </a:rPr>
              <a:t>deur fokus op God en Sy dinge:</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endParaRPr lang="en-US" b="1"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874855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dirty="0" smtClean="0">
                <a:solidFill>
                  <a:srgbClr val="FF0000"/>
                </a:solidFill>
                <a:effectLst>
                  <a:outerShdw blurRad="50800" dist="38100" algn="tr" rotWithShape="0">
                    <a:prstClr val="black">
                      <a:alpha val="40000"/>
                    </a:prstClr>
                  </a:outerShdw>
                </a:effectLst>
              </a:rPr>
              <a:t>&gt;</a:t>
            </a:r>
            <a:r>
              <a:rPr lang="af-ZA" dirty="0" smtClean="0">
                <a:effectLst>
                  <a:outerShdw blurRad="50800" dist="38100" algn="tr" rotWithShape="0">
                    <a:prstClr val="black">
                      <a:alpha val="40000"/>
                    </a:prstClr>
                  </a:outerShdw>
                </a:effectLst>
              </a:rPr>
              <a:t>  Herken </a:t>
            </a:r>
            <a:r>
              <a:rPr lang="af-ZA" dirty="0">
                <a:effectLst>
                  <a:outerShdw blurRad="50800" dist="38100" algn="tr" rotWithShape="0">
                    <a:prstClr val="black">
                      <a:alpha val="40000"/>
                    </a:prstClr>
                  </a:outerShdw>
                </a:effectLst>
              </a:rPr>
              <a:t>die teenwoordigheid van sonde: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fokus op God en Sy dinge: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b="1" dirty="0" smtClean="0">
                <a:solidFill>
                  <a:srgbClr val="FF0000"/>
                </a:solidFill>
                <a:effectLst>
                  <a:outerShdw blurRad="50800" dist="38100" algn="tr" rotWithShape="0">
                    <a:prstClr val="black">
                      <a:alpha val="40000"/>
                    </a:prstClr>
                  </a:outerShdw>
                </a:effectLst>
              </a:rPr>
              <a:t>&gt;</a:t>
            </a:r>
            <a:r>
              <a:rPr lang="en-US" b="1" dirty="0" smtClean="0">
                <a:effectLst>
                  <a:outerShdw blurRad="50800" dist="38100" algn="tr" rotWithShape="0">
                    <a:prstClr val="black">
                      <a:alpha val="40000"/>
                    </a:prstClr>
                  </a:outerShdw>
                </a:effectLst>
              </a:rPr>
              <a:t>  </a:t>
            </a:r>
            <a:r>
              <a:rPr lang="af-ZA" b="1" dirty="0" smtClean="0">
                <a:effectLst>
                  <a:outerShdw blurRad="50800" dist="38100" algn="tr" rotWithShape="0">
                    <a:prstClr val="black">
                      <a:alpha val="40000"/>
                    </a:prstClr>
                  </a:outerShdw>
                </a:effectLst>
              </a:rPr>
              <a:t>Oorwinning </a:t>
            </a:r>
            <a:r>
              <a:rPr lang="af-ZA" b="1" dirty="0">
                <a:effectLst>
                  <a:outerShdw blurRad="50800" dist="38100" algn="tr" rotWithShape="0">
                    <a:prstClr val="black">
                      <a:alpha val="40000"/>
                    </a:prstClr>
                  </a:outerShdw>
                </a:effectLst>
              </a:rPr>
              <a:t>deur die Woord:</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endParaRPr lang="en-US" b="1"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874855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dirty="0" smtClean="0">
                <a:solidFill>
                  <a:srgbClr val="FF0000"/>
                </a:solidFill>
                <a:effectLst>
                  <a:outerShdw blurRad="50800" dist="38100" algn="tr" rotWithShape="0">
                    <a:prstClr val="black">
                      <a:alpha val="40000"/>
                    </a:prstClr>
                  </a:outerShdw>
                </a:effectLst>
              </a:rPr>
              <a:t>&gt;</a:t>
            </a:r>
            <a:r>
              <a:rPr lang="af-ZA" dirty="0" smtClean="0">
                <a:effectLst>
                  <a:outerShdw blurRad="50800" dist="38100" algn="tr" rotWithShape="0">
                    <a:prstClr val="black">
                      <a:alpha val="40000"/>
                    </a:prstClr>
                  </a:outerShdw>
                </a:effectLst>
              </a:rPr>
              <a:t>  Herken </a:t>
            </a:r>
            <a:r>
              <a:rPr lang="af-ZA" dirty="0">
                <a:effectLst>
                  <a:outerShdw blurRad="50800" dist="38100" algn="tr" rotWithShape="0">
                    <a:prstClr val="black">
                      <a:alpha val="40000"/>
                    </a:prstClr>
                  </a:outerShdw>
                </a:effectLst>
              </a:rPr>
              <a:t>die teenwoordigheid van sonde: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fokus op God en Sy dinge: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die Woord: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b="1" dirty="0" smtClean="0">
                <a:solidFill>
                  <a:srgbClr val="FF0000"/>
                </a:solidFill>
                <a:effectLst>
                  <a:outerShdw blurRad="50800" dist="38100" algn="tr" rotWithShape="0">
                    <a:prstClr val="black">
                      <a:alpha val="40000"/>
                    </a:prstClr>
                  </a:outerShdw>
                </a:effectLst>
              </a:rPr>
              <a:t>&gt;</a:t>
            </a:r>
            <a:r>
              <a:rPr lang="en-US" b="1" dirty="0" smtClean="0">
                <a:effectLst>
                  <a:outerShdw blurRad="50800" dist="38100" algn="tr" rotWithShape="0">
                    <a:prstClr val="black">
                      <a:alpha val="40000"/>
                    </a:prstClr>
                  </a:outerShdw>
                </a:effectLst>
              </a:rPr>
              <a:t>  </a:t>
            </a:r>
            <a:r>
              <a:rPr lang="af-ZA" b="1" dirty="0" smtClean="0">
                <a:effectLst>
                  <a:outerShdw blurRad="50800" dist="38100" algn="tr" rotWithShape="0">
                    <a:prstClr val="black">
                      <a:alpha val="40000"/>
                    </a:prstClr>
                  </a:outerShdw>
                </a:effectLst>
              </a:rPr>
              <a:t>Oorwinnig </a:t>
            </a:r>
            <a:r>
              <a:rPr lang="af-ZA" b="1" dirty="0">
                <a:effectLst>
                  <a:outerShdw blurRad="50800" dist="38100" algn="tr" rotWithShape="0">
                    <a:prstClr val="black">
                      <a:alpha val="40000"/>
                    </a:prstClr>
                  </a:outerShdw>
                </a:effectLst>
              </a:rPr>
              <a:t>deur gebed:</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endParaRPr lang="en-US"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874855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dirty="0" smtClean="0">
                <a:solidFill>
                  <a:srgbClr val="FF0000"/>
                </a:solidFill>
                <a:effectLst>
                  <a:outerShdw blurRad="50800" dist="38100" algn="tr" rotWithShape="0">
                    <a:prstClr val="black">
                      <a:alpha val="40000"/>
                    </a:prstClr>
                  </a:outerShdw>
                </a:effectLst>
              </a:rPr>
              <a:t>&gt;</a:t>
            </a:r>
            <a:r>
              <a:rPr lang="af-ZA" dirty="0" smtClean="0">
                <a:effectLst>
                  <a:outerShdw blurRad="50800" dist="38100" algn="tr" rotWithShape="0">
                    <a:prstClr val="black">
                      <a:alpha val="40000"/>
                    </a:prstClr>
                  </a:outerShdw>
                </a:effectLst>
              </a:rPr>
              <a:t>  Herken </a:t>
            </a:r>
            <a:r>
              <a:rPr lang="af-ZA" dirty="0">
                <a:effectLst>
                  <a:outerShdw blurRad="50800" dist="38100" algn="tr" rotWithShape="0">
                    <a:prstClr val="black">
                      <a:alpha val="40000"/>
                    </a:prstClr>
                  </a:outerShdw>
                </a:effectLst>
              </a:rPr>
              <a:t>die teenwoordigheid van sonde: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fokus op God en Sy dinge: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die Woord: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Oorwinnig </a:t>
            </a:r>
            <a:r>
              <a:rPr lang="af-ZA" dirty="0">
                <a:effectLst>
                  <a:outerShdw blurRad="50800" dist="38100" algn="tr" rotWithShape="0">
                    <a:prstClr val="black">
                      <a:alpha val="40000"/>
                    </a:prstClr>
                  </a:outerShdw>
                </a:effectLst>
              </a:rPr>
              <a:t>deur gebed: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b="1" dirty="0" smtClean="0">
                <a:solidFill>
                  <a:srgbClr val="FF0000"/>
                </a:solidFill>
                <a:effectLst>
                  <a:outerShdw blurRad="50800" dist="38100" algn="tr" rotWithShape="0">
                    <a:prstClr val="black">
                      <a:alpha val="40000"/>
                    </a:prstClr>
                  </a:outerShdw>
                </a:effectLst>
              </a:rPr>
              <a:t>&gt;</a:t>
            </a:r>
            <a:r>
              <a:rPr lang="en-US" b="1" dirty="0" smtClean="0">
                <a:effectLst>
                  <a:outerShdw blurRad="50800" dist="38100" algn="tr" rotWithShape="0">
                    <a:prstClr val="black">
                      <a:alpha val="40000"/>
                    </a:prstClr>
                  </a:outerShdw>
                </a:effectLst>
              </a:rPr>
              <a:t>  </a:t>
            </a:r>
            <a:r>
              <a:rPr lang="af-ZA" b="1" dirty="0" smtClean="0">
                <a:effectLst>
                  <a:outerShdw blurRad="50800" dist="38100" algn="tr" rotWithShape="0">
                    <a:prstClr val="black">
                      <a:alpha val="40000"/>
                    </a:prstClr>
                  </a:outerShdw>
                </a:effectLst>
              </a:rPr>
              <a:t>Oorwinnig </a:t>
            </a:r>
            <a:r>
              <a:rPr lang="af-ZA" b="1" dirty="0">
                <a:effectLst>
                  <a:outerShdw blurRad="50800" dist="38100" algn="tr" rotWithShape="0">
                    <a:prstClr val="black">
                      <a:alpha val="40000"/>
                    </a:prstClr>
                  </a:outerShdw>
                </a:effectLst>
              </a:rPr>
              <a:t>deur gehoorsaamheid:</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endParaRPr lang="en-US" b="1"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874855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dirty="0" smtClean="0">
                <a:solidFill>
                  <a:srgbClr val="FF0000"/>
                </a:solidFill>
                <a:effectLst>
                  <a:outerShdw blurRad="50800" dist="38100" algn="tr" rotWithShape="0">
                    <a:prstClr val="black">
                      <a:alpha val="40000"/>
                    </a:prstClr>
                  </a:outerShdw>
                </a:effectLst>
              </a:rPr>
              <a:t>&gt;</a:t>
            </a:r>
            <a:r>
              <a:rPr lang="af-ZA" dirty="0" smtClean="0">
                <a:effectLst>
                  <a:outerShdw blurRad="50800" dist="38100" algn="tr" rotWithShape="0">
                    <a:prstClr val="black">
                      <a:alpha val="40000"/>
                    </a:prstClr>
                  </a:outerShdw>
                </a:effectLst>
              </a:rPr>
              <a:t>  Herken </a:t>
            </a:r>
            <a:r>
              <a:rPr lang="af-ZA" dirty="0">
                <a:effectLst>
                  <a:outerShdw blurRad="50800" dist="38100" algn="tr" rotWithShape="0">
                    <a:prstClr val="black">
                      <a:alpha val="40000"/>
                    </a:prstClr>
                  </a:outerShdw>
                </a:effectLst>
              </a:rPr>
              <a:t>die teenwoordigheid van sonde: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fokus op God en Sy dinge:</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Oorwinning </a:t>
            </a:r>
            <a:r>
              <a:rPr lang="af-ZA" dirty="0">
                <a:effectLst>
                  <a:outerShdw blurRad="50800" dist="38100" algn="tr" rotWithShape="0">
                    <a:prstClr val="black">
                      <a:alpha val="40000"/>
                    </a:prstClr>
                  </a:outerShdw>
                </a:effectLst>
              </a:rPr>
              <a:t>deur die Woord: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Oorwinnig </a:t>
            </a:r>
            <a:r>
              <a:rPr lang="af-ZA" dirty="0">
                <a:effectLst>
                  <a:outerShdw blurRad="50800" dist="38100" algn="tr" rotWithShape="0">
                    <a:prstClr val="black">
                      <a:alpha val="40000"/>
                    </a:prstClr>
                  </a:outerShdw>
                </a:effectLst>
              </a:rPr>
              <a:t>deur gebed: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dirty="0" smtClean="0">
                <a:solidFill>
                  <a:srgbClr val="FF0000"/>
                </a:solidFill>
                <a:effectLst>
                  <a:outerShdw blurRad="50800" dist="38100" algn="tr" rotWithShape="0">
                    <a:prstClr val="black">
                      <a:alpha val="40000"/>
                    </a:prstClr>
                  </a:outerShdw>
                </a:effectLst>
              </a:rPr>
              <a:t>&gt;</a:t>
            </a:r>
            <a:r>
              <a:rPr lang="en-US" dirty="0" smtClean="0">
                <a:effectLst>
                  <a:outerShdw blurRad="50800" dist="38100" algn="tr" rotWithShape="0">
                    <a:prstClr val="black">
                      <a:alpha val="40000"/>
                    </a:prstClr>
                  </a:outerShdw>
                </a:effectLst>
              </a:rPr>
              <a:t>  </a:t>
            </a:r>
            <a:r>
              <a:rPr lang="af-ZA" dirty="0" smtClean="0">
                <a:effectLst>
                  <a:outerShdw blurRad="50800" dist="38100" algn="tr" rotWithShape="0">
                    <a:prstClr val="black">
                      <a:alpha val="40000"/>
                    </a:prstClr>
                  </a:outerShdw>
                </a:effectLst>
              </a:rPr>
              <a:t>Oorwinnig </a:t>
            </a:r>
            <a:r>
              <a:rPr lang="af-ZA" dirty="0">
                <a:effectLst>
                  <a:outerShdw blurRad="50800" dist="38100" algn="tr" rotWithShape="0">
                    <a:prstClr val="black">
                      <a:alpha val="40000"/>
                    </a:prstClr>
                  </a:outerShdw>
                </a:effectLst>
              </a:rPr>
              <a:t>deur gehoorsaamheid:</a:t>
            </a:r>
            <a:r>
              <a:rPr lang="en-US" dirty="0">
                <a:effectLst>
                  <a:outerShdw blurRad="50800" dist="38100" algn="tr" rotWithShape="0">
                    <a:prstClr val="black">
                      <a:alpha val="40000"/>
                    </a:prstClr>
                  </a:outerShdw>
                </a:effectLst>
              </a:rPr>
              <a:t/>
            </a:r>
            <a:br>
              <a:rPr lang="en-US" dirty="0">
                <a:effectLst>
                  <a:outerShdw blurRad="50800" dist="38100" algn="tr" rotWithShape="0">
                    <a:prstClr val="black">
                      <a:alpha val="40000"/>
                    </a:prstClr>
                  </a:outerShdw>
                </a:effectLst>
              </a:rPr>
            </a:br>
            <a:r>
              <a:rPr lang="en-US" b="1" dirty="0" smtClean="0">
                <a:solidFill>
                  <a:srgbClr val="FF0000"/>
                </a:solidFill>
                <a:effectLst>
                  <a:outerShdw blurRad="50800" dist="38100" algn="tr" rotWithShape="0">
                    <a:prstClr val="black">
                      <a:alpha val="40000"/>
                    </a:prstClr>
                  </a:outerShdw>
                </a:effectLst>
              </a:rPr>
              <a:t>&gt;  </a:t>
            </a:r>
            <a:r>
              <a:rPr lang="af-ZA" b="1" dirty="0" smtClean="0">
                <a:effectLst>
                  <a:outerShdw blurRad="50800" dist="38100" algn="tr" rotWithShape="0">
                    <a:prstClr val="black">
                      <a:alpha val="40000"/>
                    </a:prstClr>
                  </a:outerShdw>
                </a:effectLst>
              </a:rPr>
              <a:t>Oorwinning </a:t>
            </a:r>
            <a:r>
              <a:rPr lang="af-ZA" b="1" dirty="0">
                <a:effectLst>
                  <a:outerShdw blurRad="50800" dist="38100" algn="tr" rotWithShape="0">
                    <a:prstClr val="black">
                      <a:alpha val="40000"/>
                    </a:prstClr>
                  </a:outerShdw>
                </a:effectLst>
              </a:rPr>
              <a:t>deur koinonia</a:t>
            </a: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endParaRPr lang="en-US" b="1" dirty="0">
              <a:effectLst>
                <a:outerShdw blurRad="50800" dist="38100" algn="tr" rotWithShape="0">
                  <a:prstClr val="black">
                    <a:alpha val="40000"/>
                  </a:prstClr>
                </a:outerShdw>
              </a:effectLst>
            </a:endParaRPr>
          </a:p>
        </p:txBody>
      </p:sp>
    </p:spTree>
    <p:extLst>
      <p:ext uri="{BB962C8B-B14F-4D97-AF65-F5344CB8AC3E}">
        <p14:creationId xmlns:p14="http://schemas.microsoft.com/office/powerpoint/2010/main" val="2874855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If sin be evil, why do you live in it? If it be not, why do you dissuade men from it? It it be dangerous, how dare you venture on it? If it be not, why do you tell men so? If God’s threatenings be true, why do you not fear them? If they be false, why do you needlessly trouble men with them, and put into such frights without a cause?”</a:t>
            </a:r>
            <a:r>
              <a:rPr lang="en-US" dirty="0"/>
              <a:t/>
            </a:r>
            <a:br>
              <a:rPr lang="en-US" dirty="0"/>
            </a:br>
            <a:r>
              <a:rPr lang="en-US" dirty="0"/>
              <a:t>	</a:t>
            </a:r>
            <a:r>
              <a:rPr lang="en-US" dirty="0" smtClean="0"/>
              <a:t>																													</a:t>
            </a:r>
            <a:r>
              <a:rPr lang="af-ZA" b="1" dirty="0" smtClean="0">
                <a:solidFill>
                  <a:srgbClr val="660066"/>
                </a:solidFill>
              </a:rPr>
              <a:t>Richard Baxter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083407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5:16</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Bely julle sondes eerlik teenoor mekaar en bid vir mekaar, sodat julle gesond kan word. Die gebed van ‘n gelowige het ‘n kragtige uitwerking.”.</a:t>
            </a:r>
            <a:endParaRPr lang="en-US" dirty="0"/>
          </a:p>
        </p:txBody>
      </p:sp>
    </p:spTree>
    <p:extLst>
      <p:ext uri="{BB962C8B-B14F-4D97-AF65-F5344CB8AC3E}">
        <p14:creationId xmlns:p14="http://schemas.microsoft.com/office/powerpoint/2010/main" val="2083407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40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As jou regteroog jou laat struikel, haal hom uit en gooi hom van jou af weg; want dit is vir jou beter dat net een van jou ledemate verlore gaan as dat jou hele liggaam in die hel gegooi word.</a:t>
            </a:r>
            <a:r>
              <a:rPr lang="af-ZA" i="1" dirty="0" smtClean="0"/>
              <a:t>”</a:t>
            </a:r>
            <a:endParaRPr lang="en-US" dirty="0"/>
          </a:p>
        </p:txBody>
      </p:sp>
    </p:spTree>
    <p:extLst>
      <p:ext uri="{BB962C8B-B14F-4D97-AF65-F5344CB8AC3E}">
        <p14:creationId xmlns:p14="http://schemas.microsoft.com/office/powerpoint/2010/main" val="208340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“If you don’t kill sin, sin will kill you”</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Dawid Brown</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08340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extLst>
      <p:ext uri="{BB962C8B-B14F-4D97-AF65-F5344CB8AC3E}">
        <p14:creationId xmlns:p14="http://schemas.microsoft.com/office/powerpoint/2010/main" val="2083407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12:24</a:t>
            </a:r>
            <a:r>
              <a:rPr lang="af-ZA" i="1" dirty="0"/>
              <a:t>	</a:t>
            </a:r>
            <a:r>
              <a:rPr lang="af-ZA" i="1" dirty="0" smtClean="0"/>
              <a:t/>
            </a:r>
            <a:br>
              <a:rPr lang="af-ZA" i="1" dirty="0" smtClean="0"/>
            </a:br>
            <a:r>
              <a:rPr lang="af-ZA" i="1" dirty="0"/>
              <a:t/>
            </a:r>
            <a:br>
              <a:rPr lang="af-ZA" i="1" dirty="0"/>
            </a:br>
            <a:r>
              <a:rPr lang="af-ZA" i="1" dirty="0" smtClean="0"/>
              <a:t>“</a:t>
            </a:r>
            <a:r>
              <a:rPr lang="af-ZA" i="1" dirty="0"/>
              <a:t>Dít verseker Ek julle: As 'n koringkorrel nie in die grond val en sterwe nie, bly hy net een; maar as hy sterwe, bring hy 'n groot oes in.</a:t>
            </a:r>
            <a:r>
              <a:rPr lang="af-ZA" i="1" dirty="0" smtClean="0"/>
              <a:t>”</a:t>
            </a:r>
            <a:endParaRPr lang="en-US" dirty="0"/>
          </a:p>
        </p:txBody>
      </p:sp>
    </p:spTree>
    <p:extLst>
      <p:ext uri="{BB962C8B-B14F-4D97-AF65-F5344CB8AC3E}">
        <p14:creationId xmlns:p14="http://schemas.microsoft.com/office/powerpoint/2010/main" val="208340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407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139:23-24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Deurgrond my, o God, deurgrond my hart, ondersoek my, sien tog my onrus raak. Kyk of ek nie op die verkeerde pad is nie en lei my op die beproefde pad!</a:t>
            </a:r>
            <a:r>
              <a:rPr lang="af-ZA" i="1" dirty="0" smtClean="0"/>
              <a:t>”</a:t>
            </a:r>
            <a:endParaRPr lang="en-US" dirty="0"/>
          </a:p>
        </p:txBody>
      </p:sp>
    </p:spTree>
    <p:extLst>
      <p:ext uri="{BB962C8B-B14F-4D97-AF65-F5344CB8AC3E}">
        <p14:creationId xmlns:p14="http://schemas.microsoft.com/office/powerpoint/2010/main" val="2083407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162</Words>
  <Application>Microsoft Macintosh PowerPoint</Application>
  <PresentationFormat>On-screen Show (4:3)</PresentationFormat>
  <Paragraphs>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“If sin be evil, why do you live in it? If it be not, why do you dissuade men from it? It it be dangerous, how dare you venture on it? If it be not, why do you tell men so? If God’s threatenings be true, why do you not fear them? If they be false, why do you needlessly trouble men with them, and put into such frights without a cause?”                               Richard Baxter </vt:lpstr>
      <vt:lpstr>PowerPoint Presentation</vt:lpstr>
      <vt:lpstr>Matt. 5:29   “As jou regteroog jou laat struikel, haal hom uit en gooi hom van jou af weg; want dit is vir jou beter dat net een van jou ledemate verlore gaan as dat jou hele liggaam in die hel gegooi word.”</vt:lpstr>
      <vt:lpstr> “If you don’t kill sin, sin will kill you”                               Dawid Brown </vt:lpstr>
      <vt:lpstr>Gal. 2:20   “ek is saam met Christus gekruisig, en nou is dit nie meer ek wat lewe nie, maar Christus wat in my lewe. Die lewe wat ek nou nog hier lewe, leef ek in die geloof in die Seun van God wat sy liefde vir my bewys het deur sy lewe vir my af te lê.”</vt:lpstr>
      <vt:lpstr>Joh. 12:24   “Dít verseker Ek julle: As 'n koringkorrel nie in die grond val en sterwe nie, bly hy net een; maar as hy sterwe, bring hy 'n groot oes in.”</vt:lpstr>
      <vt:lpstr>PowerPoint Presentation</vt:lpstr>
      <vt:lpstr>Ps. 139:23-24   “Deurgrond my, o God, deurgrond my hart, ondersoek my, sien tog my onrus raak. Kyk of ek nie op die verkeerde pad is nie en lei my op die beproefde pad!”</vt:lpstr>
      <vt:lpstr>PowerPoint Presentation</vt:lpstr>
      <vt:lpstr>  “If a professing Christian habitually lives in sin and shows no concern for repentance, forgiveness, worship, or fellowship with other believers, he proves that he claims the name of Christ in vain.”                              John MacAthur</vt:lpstr>
      <vt:lpstr>PowerPoint Presentation</vt:lpstr>
      <vt:lpstr>&gt;  Herken die teenwoordigheid van sonde:  </vt:lpstr>
      <vt:lpstr>1 Joh.  1:8    “As ons beweer dat ons nie sonde het nie, bedrieg ons onsself en is die waarheid nie in ons nie.”.</vt:lpstr>
      <vt:lpstr>&gt;  Herken die teenwoordigheid van sonde: &gt;  Oorwinning deur fokus op God en Sy dinge: </vt:lpstr>
      <vt:lpstr>&gt;  Herken die teenwoordigheid van sonde: &gt;  Oorwinning deur fokus op God en Sy dinge: &gt;  Oorwinning deur die Woord: </vt:lpstr>
      <vt:lpstr>&gt;  Herken die teenwoordigheid van sonde: &gt;  Oorwinning deur fokus op God en Sy dinge: &gt;  Oorwinning deur die Woord: &gt;  Oorwinnig deur gebed:  </vt:lpstr>
      <vt:lpstr>&gt;  Herken die teenwoordigheid van sonde: &gt;  Oorwinning deur fokus op God en Sy dinge: &gt;  Oorwinning deur die Woord: &gt;  Oorwinnig deur gebed: &gt;  Oorwinnig deur gehoorsaamheid: </vt:lpstr>
      <vt:lpstr>&gt;  Herken die teenwoordigheid van sonde: &gt;  Oorwinning deur fokus op God en Sy dinge: &gt;  Oorwinning deur die Woord: &gt;  Oorwinnig deur gebed: &gt;  Oorwinnig deur gehoorsaamheid: &gt;  Oorwinning deur koinonia </vt:lpstr>
      <vt:lpstr>Jak.  5:16    “Bely julle sondes eerlik teenoor mekaar en bid vir mekaar, sodat julle gesond kan word. Die gebed van ‘n gelowige het ‘n kragtige uitwerking.”.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2017-05-29T08:11:20Z</dcterms:created>
  <dcterms:modified xsi:type="dcterms:W3CDTF">2017-05-29T08:17:42Z</dcterms:modified>
</cp:coreProperties>
</file>