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90" autoAdjust="0"/>
    <p:restoredTop sz="94660"/>
  </p:normalViewPr>
  <p:slideViewPr>
    <p:cSldViewPr snapToGrid="0" snapToObjects="1">
      <p:cViewPr varScale="1">
        <p:scale>
          <a:sx n="134" d="100"/>
          <a:sy n="134" d="100"/>
        </p:scale>
        <p:origin x="-219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0E921E-6EDA-3342-8D7B-4681DDB53F49}" type="datetimeFigureOut">
              <a:rPr lang="en-US" smtClean="0"/>
              <a:t>17/03/16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45231A-67C9-4048-979D-DAEDFF157B76}" type="slidenum">
              <a:rPr lang="en-US" smtClean="0"/>
              <a:t>‹#›</a:t>
            </a:fld>
            <a:endParaRPr lang="en-US"/>
          </a:p>
        </p:txBody>
      </p:sp>
    </p:spTree>
    <p:extLst>
      <p:ext uri="{BB962C8B-B14F-4D97-AF65-F5344CB8AC3E}">
        <p14:creationId xmlns:p14="http://schemas.microsoft.com/office/powerpoint/2010/main" val="2788424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0E921E-6EDA-3342-8D7B-4681DDB53F49}" type="datetimeFigureOut">
              <a:rPr lang="en-US" smtClean="0"/>
              <a:t>17/03/16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45231A-67C9-4048-979D-DAEDFF157B76}" type="slidenum">
              <a:rPr lang="en-US" smtClean="0"/>
              <a:t>‹#›</a:t>
            </a:fld>
            <a:endParaRPr lang="en-US"/>
          </a:p>
        </p:txBody>
      </p:sp>
    </p:spTree>
    <p:extLst>
      <p:ext uri="{BB962C8B-B14F-4D97-AF65-F5344CB8AC3E}">
        <p14:creationId xmlns:p14="http://schemas.microsoft.com/office/powerpoint/2010/main" val="191928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0E921E-6EDA-3342-8D7B-4681DDB53F49}" type="datetimeFigureOut">
              <a:rPr lang="en-US" smtClean="0"/>
              <a:t>17/03/16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45231A-67C9-4048-979D-DAEDFF157B76}" type="slidenum">
              <a:rPr lang="en-US" smtClean="0"/>
              <a:t>‹#›</a:t>
            </a:fld>
            <a:endParaRPr lang="en-US"/>
          </a:p>
        </p:txBody>
      </p:sp>
    </p:spTree>
    <p:extLst>
      <p:ext uri="{BB962C8B-B14F-4D97-AF65-F5344CB8AC3E}">
        <p14:creationId xmlns:p14="http://schemas.microsoft.com/office/powerpoint/2010/main" val="3488749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0E921E-6EDA-3342-8D7B-4681DDB53F49}" type="datetimeFigureOut">
              <a:rPr lang="en-US" smtClean="0"/>
              <a:t>17/03/16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45231A-67C9-4048-979D-DAEDFF157B76}" type="slidenum">
              <a:rPr lang="en-US" smtClean="0"/>
              <a:t>‹#›</a:t>
            </a:fld>
            <a:endParaRPr lang="en-US"/>
          </a:p>
        </p:txBody>
      </p:sp>
    </p:spTree>
    <p:extLst>
      <p:ext uri="{BB962C8B-B14F-4D97-AF65-F5344CB8AC3E}">
        <p14:creationId xmlns:p14="http://schemas.microsoft.com/office/powerpoint/2010/main" val="1141914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0E921E-6EDA-3342-8D7B-4681DDB53F49}" type="datetimeFigureOut">
              <a:rPr lang="en-US" smtClean="0"/>
              <a:t>17/03/16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45231A-67C9-4048-979D-DAEDFF157B76}" type="slidenum">
              <a:rPr lang="en-US" smtClean="0"/>
              <a:t>‹#›</a:t>
            </a:fld>
            <a:endParaRPr lang="en-US"/>
          </a:p>
        </p:txBody>
      </p:sp>
    </p:spTree>
    <p:extLst>
      <p:ext uri="{BB962C8B-B14F-4D97-AF65-F5344CB8AC3E}">
        <p14:creationId xmlns:p14="http://schemas.microsoft.com/office/powerpoint/2010/main" val="1227718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0E921E-6EDA-3342-8D7B-4681DDB53F49}" type="datetimeFigureOut">
              <a:rPr lang="en-US" smtClean="0"/>
              <a:t>17/03/16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45231A-67C9-4048-979D-DAEDFF157B76}" type="slidenum">
              <a:rPr lang="en-US" smtClean="0"/>
              <a:t>‹#›</a:t>
            </a:fld>
            <a:endParaRPr lang="en-US"/>
          </a:p>
        </p:txBody>
      </p:sp>
    </p:spTree>
    <p:extLst>
      <p:ext uri="{BB962C8B-B14F-4D97-AF65-F5344CB8AC3E}">
        <p14:creationId xmlns:p14="http://schemas.microsoft.com/office/powerpoint/2010/main" val="1472830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0E921E-6EDA-3342-8D7B-4681DDB53F49}" type="datetimeFigureOut">
              <a:rPr lang="en-US" smtClean="0"/>
              <a:t>17/03/16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45231A-67C9-4048-979D-DAEDFF157B76}" type="slidenum">
              <a:rPr lang="en-US" smtClean="0"/>
              <a:t>‹#›</a:t>
            </a:fld>
            <a:endParaRPr lang="en-US"/>
          </a:p>
        </p:txBody>
      </p:sp>
    </p:spTree>
    <p:extLst>
      <p:ext uri="{BB962C8B-B14F-4D97-AF65-F5344CB8AC3E}">
        <p14:creationId xmlns:p14="http://schemas.microsoft.com/office/powerpoint/2010/main" val="1252162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0E921E-6EDA-3342-8D7B-4681DDB53F49}" type="datetimeFigureOut">
              <a:rPr lang="en-US" smtClean="0"/>
              <a:t>17/03/16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45231A-67C9-4048-979D-DAEDFF157B76}" type="slidenum">
              <a:rPr lang="en-US" smtClean="0"/>
              <a:t>‹#›</a:t>
            </a:fld>
            <a:endParaRPr lang="en-US"/>
          </a:p>
        </p:txBody>
      </p:sp>
    </p:spTree>
    <p:extLst>
      <p:ext uri="{BB962C8B-B14F-4D97-AF65-F5344CB8AC3E}">
        <p14:creationId xmlns:p14="http://schemas.microsoft.com/office/powerpoint/2010/main" val="106733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0E921E-6EDA-3342-8D7B-4681DDB53F49}" type="datetimeFigureOut">
              <a:rPr lang="en-US" smtClean="0"/>
              <a:t>17/03/16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45231A-67C9-4048-979D-DAEDFF157B76}" type="slidenum">
              <a:rPr lang="en-US" smtClean="0"/>
              <a:t>‹#›</a:t>
            </a:fld>
            <a:endParaRPr lang="en-US"/>
          </a:p>
        </p:txBody>
      </p:sp>
    </p:spTree>
    <p:extLst>
      <p:ext uri="{BB962C8B-B14F-4D97-AF65-F5344CB8AC3E}">
        <p14:creationId xmlns:p14="http://schemas.microsoft.com/office/powerpoint/2010/main" val="1952316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0E921E-6EDA-3342-8D7B-4681DDB53F49}" type="datetimeFigureOut">
              <a:rPr lang="en-US" smtClean="0"/>
              <a:t>17/03/16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45231A-67C9-4048-979D-DAEDFF157B76}" type="slidenum">
              <a:rPr lang="en-US" smtClean="0"/>
              <a:t>‹#›</a:t>
            </a:fld>
            <a:endParaRPr lang="en-US"/>
          </a:p>
        </p:txBody>
      </p:sp>
    </p:spTree>
    <p:extLst>
      <p:ext uri="{BB962C8B-B14F-4D97-AF65-F5344CB8AC3E}">
        <p14:creationId xmlns:p14="http://schemas.microsoft.com/office/powerpoint/2010/main" val="2905776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0E921E-6EDA-3342-8D7B-4681DDB53F49}" type="datetimeFigureOut">
              <a:rPr lang="en-US" smtClean="0"/>
              <a:t>17/03/16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45231A-67C9-4048-979D-DAEDFF157B76}" type="slidenum">
              <a:rPr lang="en-US" smtClean="0"/>
              <a:t>‹#›</a:t>
            </a:fld>
            <a:endParaRPr lang="en-US"/>
          </a:p>
        </p:txBody>
      </p:sp>
    </p:spTree>
    <p:extLst>
      <p:ext uri="{BB962C8B-B14F-4D97-AF65-F5344CB8AC3E}">
        <p14:creationId xmlns:p14="http://schemas.microsoft.com/office/powerpoint/2010/main" val="376766035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0E921E-6EDA-3342-8D7B-4681DDB53F49}" type="datetimeFigureOut">
              <a:rPr lang="en-US" smtClean="0"/>
              <a:t>17/03/16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45231A-67C9-4048-979D-DAEDFF157B76}" type="slidenum">
              <a:rPr lang="en-US" smtClean="0"/>
              <a:t>‹#›</a:t>
            </a:fld>
            <a:endParaRPr lang="en-US"/>
          </a:p>
        </p:txBody>
      </p:sp>
    </p:spTree>
    <p:extLst>
      <p:ext uri="{BB962C8B-B14F-4D97-AF65-F5344CB8AC3E}">
        <p14:creationId xmlns:p14="http://schemas.microsoft.com/office/powerpoint/2010/main" val="2080114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754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although fallen man is not naturally godly, he is very much naturally religious.”</a:t>
            </a:r>
            <a:r>
              <a:rPr lang="en-US" dirty="0"/>
              <a:t/>
            </a:r>
            <a:br>
              <a:rPr lang="en-US" dirty="0"/>
            </a:br>
            <a:r>
              <a:rPr lang="en-US" dirty="0" smtClean="0"/>
              <a:t/>
            </a:r>
            <a:br>
              <a:rPr lang="en-US" dirty="0" smtClean="0"/>
            </a:br>
            <a:r>
              <a:rPr lang="en-US" dirty="0" smtClean="0"/>
              <a:t>																							</a:t>
            </a:r>
            <a:r>
              <a:rPr lang="en-US" dirty="0" smtClean="0">
                <a:solidFill>
                  <a:srgbClr val="660066"/>
                </a:solidFill>
              </a:rPr>
              <a:t>	</a:t>
            </a:r>
            <a:r>
              <a:rPr lang="af-ZA" b="1" dirty="0" smtClean="0">
                <a:solidFill>
                  <a:srgbClr val="660066"/>
                </a:solidFill>
              </a:rPr>
              <a:t>John MacArthur</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1981990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1990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Eks. 32:1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Toe die volk sien dat Moses talm en nie van die berg af kom nie, het hulle om Aäron saamgedrom en vir hom gesê: “Kom maak vir ons 'n god dat hy ons kan lei. Hierdie man Moses het nou wel vir ons uit Egipte laat wegtrek, maar ons weet nie wat van hom geword het nie.”</a:t>
            </a:r>
            <a:endParaRPr lang="en-US" dirty="0"/>
          </a:p>
        </p:txBody>
      </p:sp>
    </p:spTree>
    <p:extLst>
      <p:ext uri="{BB962C8B-B14F-4D97-AF65-F5344CB8AC3E}">
        <p14:creationId xmlns:p14="http://schemas.microsoft.com/office/powerpoint/2010/main" val="1981990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Eks. 32:4</a:t>
            </a:r>
            <a:r>
              <a:rPr lang="af-ZA" b="1" dirty="0" smtClean="0">
                <a:solidFill>
                  <a:srgbClr val="008000"/>
                </a:solidFill>
              </a:rPr>
              <a:t>-5</a:t>
            </a:r>
            <a:r>
              <a:rPr lang="af-ZA" dirty="0">
                <a:solidFill>
                  <a:srgbClr val="008000"/>
                </a:solidFill>
              </a:rPr>
              <a:t>	</a:t>
            </a:r>
            <a:r>
              <a:rPr lang="af-ZA" dirty="0" smtClean="0">
                <a:solidFill>
                  <a:srgbClr val="008000"/>
                </a:solidFill>
              </a:rPr>
              <a:t/>
            </a:r>
            <a:br>
              <a:rPr lang="af-ZA" dirty="0" smtClean="0">
                <a:solidFill>
                  <a:srgbClr val="008000"/>
                </a:solidFill>
              </a:rPr>
            </a:br>
            <a:r>
              <a:rPr lang="af-ZA" i="1" dirty="0" smtClean="0"/>
              <a:t>“</a:t>
            </a:r>
            <a:r>
              <a:rPr lang="af-ZA" i="1" dirty="0"/>
              <a:t>Hy het dit van hulle ontvang, dit verwerk en daarvan 'n beeld in die vorm van 'n bulkalf gemaak.</a:t>
            </a:r>
            <a:r>
              <a:rPr lang="en-US" dirty="0"/>
              <a:t/>
            </a:r>
            <a:br>
              <a:rPr lang="en-US" dirty="0"/>
            </a:br>
            <a:r>
              <a:rPr lang="af-ZA" i="1" dirty="0"/>
              <a:t>Toe sê die volk: “Hier is jou God </a:t>
            </a:r>
            <a:r>
              <a:rPr lang="af-ZA" i="1" dirty="0" smtClean="0"/>
              <a:t>wat </a:t>
            </a:r>
            <a:r>
              <a:rPr lang="af-ZA" i="1" dirty="0"/>
              <a:t>jou uit Egipte bevry het, Israel!”</a:t>
            </a:r>
            <a:r>
              <a:rPr lang="en-US" dirty="0"/>
              <a:t/>
            </a:r>
            <a:br>
              <a:rPr lang="en-US" dirty="0"/>
            </a:br>
            <a:r>
              <a:rPr lang="af-ZA" i="1" dirty="0"/>
              <a:t>Toe Aäron dit hoor, het hy 'n altaar voor die beeld gebou en uitgeroep: “Môre is daar fees vir die Here</a:t>
            </a:r>
            <a:r>
              <a:rPr lang="af-ZA" i="1" dirty="0" smtClean="0"/>
              <a:t>!”</a:t>
            </a:r>
            <a:r>
              <a:rPr lang="en-US" dirty="0"/>
              <a:t/>
            </a:r>
            <a:br>
              <a:rPr lang="en-US" dirty="0"/>
            </a:br>
            <a:endParaRPr lang="en-US" dirty="0"/>
          </a:p>
        </p:txBody>
      </p:sp>
    </p:spTree>
    <p:extLst>
      <p:ext uri="{BB962C8B-B14F-4D97-AF65-F5344CB8AC3E}">
        <p14:creationId xmlns:p14="http://schemas.microsoft.com/office/powerpoint/2010/main" val="1981990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Eks. 32:6-7</a:t>
            </a:r>
            <a:br>
              <a:rPr lang="af-ZA" b="1" dirty="0" smtClean="0">
                <a:solidFill>
                  <a:srgbClr val="008000"/>
                </a:solidFill>
              </a:rPr>
            </a:br>
            <a:r>
              <a:rPr lang="af-ZA" b="1" dirty="0">
                <a:solidFill>
                  <a:srgbClr val="008000"/>
                </a:solidFill>
              </a:rPr>
              <a:t/>
            </a:r>
            <a:br>
              <a:rPr lang="af-ZA" b="1" dirty="0">
                <a:solidFill>
                  <a:srgbClr val="008000"/>
                </a:solidFill>
              </a:rPr>
            </a:br>
            <a:r>
              <a:rPr lang="af-ZA" i="1" dirty="0"/>
              <a:t>“</a:t>
            </a:r>
            <a:r>
              <a:rPr lang="af-ZA" i="1" dirty="0" smtClean="0"/>
              <a:t>Vroeg </a:t>
            </a:r>
            <a:r>
              <a:rPr lang="af-ZA" i="1" dirty="0"/>
              <a:t>die volgende môre het die volk brandoffers en maaltydoffers geoffer. Daarna het die volk begin feesvier en losbandig te kere gegaan. Toe sê die Here vir Moses: “Klim van die berg af, want jou volk wat jy uit Egipte laat wegtrek het, het iets vreesliks gedoen.”</a:t>
            </a:r>
            <a:endParaRPr lang="en-US" dirty="0"/>
          </a:p>
        </p:txBody>
      </p:sp>
    </p:spTree>
    <p:extLst>
      <p:ext uri="{BB962C8B-B14F-4D97-AF65-F5344CB8AC3E}">
        <p14:creationId xmlns:p14="http://schemas.microsoft.com/office/powerpoint/2010/main" val="1981990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1990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14:</a:t>
            </a:r>
            <a:r>
              <a:rPr lang="af-ZA" b="1" dirty="0" smtClean="0">
                <a:solidFill>
                  <a:srgbClr val="008000"/>
                </a:solidFill>
              </a:rPr>
              <a:t>1</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Die dwaas dink daar is geen God nie.</a:t>
            </a:r>
            <a:r>
              <a:rPr lang="en-US" dirty="0"/>
              <a:t/>
            </a:r>
            <a:br>
              <a:rPr lang="en-US" dirty="0"/>
            </a:br>
            <a:r>
              <a:rPr lang="af-ZA" i="1" dirty="0"/>
              <a:t>Dwase mense vernietig alles;</a:t>
            </a:r>
            <a:r>
              <a:rPr lang="en-US" dirty="0"/>
              <a:t/>
            </a:r>
            <a:br>
              <a:rPr lang="en-US" dirty="0"/>
            </a:br>
            <a:r>
              <a:rPr lang="af-ZA" i="1" dirty="0"/>
              <a:t>wat hulle doen, is 'n gruwel vir die Here.</a:t>
            </a:r>
            <a:r>
              <a:rPr lang="en-US" dirty="0"/>
              <a:t/>
            </a:r>
            <a:br>
              <a:rPr lang="en-US" dirty="0"/>
            </a:br>
            <a:r>
              <a:rPr lang="af-ZA" i="1" dirty="0"/>
              <a:t>Daar is nie een wat goed doen nie.”</a:t>
            </a:r>
            <a:r>
              <a:rPr lang="en-US" dirty="0"/>
              <a:t/>
            </a:r>
            <a:br>
              <a:rPr lang="en-US" dirty="0"/>
            </a:br>
            <a:endParaRPr lang="en-US" dirty="0"/>
          </a:p>
        </p:txBody>
      </p:sp>
    </p:spTree>
    <p:extLst>
      <p:ext uri="{BB962C8B-B14F-4D97-AF65-F5344CB8AC3E}">
        <p14:creationId xmlns:p14="http://schemas.microsoft.com/office/powerpoint/2010/main" val="1981990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1990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whole drift toward modernism that blighted the church of God and nearly destroyed its living gospel may be traced to an hour when men began to turn from revelation to philosophy.</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Martyn Lloyd Jones</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1981990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1:</a:t>
            </a:r>
            <a:r>
              <a:rPr lang="af-ZA" b="1" dirty="0" smtClean="0">
                <a:solidFill>
                  <a:srgbClr val="008000"/>
                </a:solidFill>
              </a:rPr>
              <a:t>18</a:t>
            </a:r>
            <a:r>
              <a:rPr lang="af-ZA" dirty="0"/>
              <a:t>	</a:t>
            </a:r>
            <a:r>
              <a:rPr lang="af-ZA" dirty="0" smtClean="0"/>
              <a:t/>
            </a:r>
            <a:br>
              <a:rPr lang="af-ZA" dirty="0" smtClean="0"/>
            </a:br>
            <a:r>
              <a:rPr lang="af-ZA" dirty="0"/>
              <a:t/>
            </a:r>
            <a:br>
              <a:rPr lang="af-ZA" dirty="0"/>
            </a:br>
            <a:r>
              <a:rPr lang="af-ZA" i="1" dirty="0" smtClean="0"/>
              <a:t>“</a:t>
            </a:r>
            <a:r>
              <a:rPr lang="af-ZA" i="1" dirty="0"/>
              <a:t>Die boodskap van die kruis van Christus is wel onsin vir dié wat verlore gaan, maar vir ons wat gered word, is dit die krag van God</a:t>
            </a:r>
            <a:r>
              <a:rPr lang="af-ZA" i="1" dirty="0" smtClean="0"/>
              <a:t>.”</a:t>
            </a:r>
            <a:endParaRPr lang="en-US" dirty="0"/>
          </a:p>
        </p:txBody>
      </p:sp>
    </p:spTree>
    <p:extLst>
      <p:ext uri="{BB962C8B-B14F-4D97-AF65-F5344CB8AC3E}">
        <p14:creationId xmlns:p14="http://schemas.microsoft.com/office/powerpoint/2010/main" val="1981990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
            </a:r>
            <a:br>
              <a:rPr lang="af-ZA" i="1" dirty="0" smtClean="0"/>
            </a:br>
            <a:r>
              <a:rPr lang="af-ZA" b="1" dirty="0" smtClean="0">
                <a:solidFill>
                  <a:srgbClr val="008000"/>
                </a:solidFill>
              </a:rPr>
              <a:t>I Kor. 1:22</a:t>
            </a:r>
            <a:r>
              <a:rPr lang="af-ZA" dirty="0" smtClean="0"/>
              <a:t>	</a:t>
            </a:r>
            <a:br>
              <a:rPr lang="af-ZA" dirty="0" smtClean="0"/>
            </a:br>
            <a:r>
              <a:rPr lang="af-ZA" i="1" dirty="0"/>
              <a:t/>
            </a:r>
            <a:br>
              <a:rPr lang="af-ZA" i="1" dirty="0"/>
            </a:br>
            <a:r>
              <a:rPr lang="af-ZA" i="1" dirty="0" smtClean="0"/>
              <a:t>“Dit </a:t>
            </a:r>
            <a:r>
              <a:rPr lang="af-ZA" i="1" dirty="0"/>
              <a:t>was die bedoeling van God in sy wysheid dat die wêreld nie deur geleerdheid tot kennis van God sou kom nie. Daarom het God in sy goedheid besluit om deur die prediking wat vir die wêreld onsin is, dié te red wat glo.”</a:t>
            </a:r>
            <a:r>
              <a:rPr lang="en-US" dirty="0"/>
              <a:t/>
            </a:r>
            <a:br>
              <a:rPr lang="en-US" dirty="0"/>
            </a:br>
            <a:endParaRPr lang="en-US" dirty="0"/>
          </a:p>
        </p:txBody>
      </p:sp>
    </p:spTree>
    <p:extLst>
      <p:ext uri="{BB962C8B-B14F-4D97-AF65-F5344CB8AC3E}">
        <p14:creationId xmlns:p14="http://schemas.microsoft.com/office/powerpoint/2010/main" val="1981990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Kor. 1:25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Wat vir die wêreld die onsin van God is, is groter wysheid as die wysheid van mense, en wat vir die wêreld die swakheid van God is, is groter krag as die krag van mense.</a:t>
            </a:r>
            <a:r>
              <a:rPr lang="af-ZA" i="1" dirty="0" smtClean="0"/>
              <a:t>”</a:t>
            </a:r>
            <a:endParaRPr lang="en-US" dirty="0"/>
          </a:p>
        </p:txBody>
      </p:sp>
    </p:spTree>
    <p:extLst>
      <p:ext uri="{BB962C8B-B14F-4D97-AF65-F5344CB8AC3E}">
        <p14:creationId xmlns:p14="http://schemas.microsoft.com/office/powerpoint/2010/main" val="1981990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1990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Open</a:t>
            </a:r>
            <a:r>
              <a:rPr lang="af-ZA" b="1" dirty="0">
                <a:solidFill>
                  <a:srgbClr val="008000"/>
                </a:solidFill>
              </a:rPr>
              <a:t>. 4:8-11</a:t>
            </a:r>
            <a:r>
              <a:rPr lang="en-US" dirty="0" smtClean="0">
                <a:solidFill>
                  <a:srgbClr val="008000"/>
                </a:solidFill>
                <a:effectLst/>
              </a:rPr>
              <a:t> </a:t>
            </a:r>
            <a:br>
              <a:rPr lang="en-US" dirty="0" smtClean="0">
                <a:solidFill>
                  <a:srgbClr val="008000"/>
                </a:solidFill>
                <a:effectLst/>
              </a:rPr>
            </a:br>
            <a:r>
              <a:rPr lang="en-US" dirty="0">
                <a:solidFill>
                  <a:srgbClr val="008000"/>
                </a:solidFill>
              </a:rPr>
              <a:t/>
            </a:r>
            <a:br>
              <a:rPr lang="en-US" dirty="0">
                <a:solidFill>
                  <a:srgbClr val="008000"/>
                </a:solidFill>
              </a:rPr>
            </a:br>
            <a:r>
              <a:rPr lang="af-ZA" i="1" dirty="0" smtClean="0"/>
              <a:t> </a:t>
            </a:r>
            <a:r>
              <a:rPr lang="af-ZA" i="1" dirty="0"/>
              <a:t>“Here, ons God, U is waardig om die heerlikheid en die eer en die mag te ontvang omdat U alles geskep het; deur u wil het alles ontstaan en is dit geskep.”</a:t>
            </a:r>
            <a:endParaRPr lang="en-US" dirty="0"/>
          </a:p>
        </p:txBody>
      </p:sp>
    </p:spTree>
    <p:extLst>
      <p:ext uri="{BB962C8B-B14F-4D97-AF65-F5344CB8AC3E}">
        <p14:creationId xmlns:p14="http://schemas.microsoft.com/office/powerpoint/2010/main" val="1981990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95</Words>
  <Application>Microsoft Macintosh PowerPoint</Application>
  <PresentationFormat>On-screen Show (4:3)</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Ps. 14:1  “Die dwaas dink daar is geen God nie. Dwase mense vernietig alles; wat hulle doen, is 'n gruwel vir die Here. Daar is nie een wat goed doen nie.” </vt:lpstr>
      <vt:lpstr>PowerPoint Presentation</vt:lpstr>
      <vt:lpstr>“The whole drift toward modernism that blighted the church of God and nearly destroyed its living gospel may be traced to an hour when men began to turn from revelation to philosophy.”                           Martyn Lloyd Jones </vt:lpstr>
      <vt:lpstr>I Kor. 1:18   “Die boodskap van die kruis van Christus is wel onsin vir dié wat verlore gaan, maar vir ons wat gered word, is dit die krag van God.”</vt:lpstr>
      <vt:lpstr> I Kor. 1:22   “Dit was die bedoeling van God in sy wysheid dat die wêreld nie deur geleerdheid tot kennis van God sou kom nie. Daarom het God in sy goedheid besluit om deur die prediking wat vir die wêreld onsin is, dié te red wat glo.” </vt:lpstr>
      <vt:lpstr>1 Kor. 1:25   “Wat vir die wêreld die onsin van God is, is groter wysheid as die wysheid van mense, en wat vir die wêreld die swakheid van God is, is groter krag as die krag van mense.”</vt:lpstr>
      <vt:lpstr>PowerPoint Presentation</vt:lpstr>
      <vt:lpstr>Open. 4:8-11    “Here, ons God, U is waardig om die heerlikheid en die eer en die mag te ontvang omdat U alles geskep het; deur u wil het alles ontstaan en is dit geskep.”</vt:lpstr>
      <vt:lpstr>“although fallen man is not naturally godly, he is very much naturally religious.”                          John MacArthur </vt:lpstr>
      <vt:lpstr>PowerPoint Presentation</vt:lpstr>
      <vt:lpstr>Eks. 32:1   “Toe die volk sien dat Moses talm en nie van die berg af kom nie, het hulle om Aäron saamgedrom en vir hom gesê: “Kom maak vir ons 'n god dat hy ons kan lei. Hierdie man Moses het nou wel vir ons uit Egipte laat wegtrek, maar ons weet nie wat van hom geword het nie.”</vt:lpstr>
      <vt:lpstr>Eks. 32:4-5  “Hy het dit van hulle ontvang, dit verwerk en daarvan 'n beeld in die vorm van 'n bulkalf gemaak. Toe sê die volk: “Hier is jou God wat jou uit Egipte bevry het, Israel!” Toe Aäron dit hoor, het hy 'n altaar voor die beeld gebou en uitgeroep: “Môre is daar fees vir die Here!” </vt:lpstr>
      <vt:lpstr>Eks. 32:6-7  “Vroeg die volgende môre het die volk brandoffers en maaltydoffers geoffer. Daarna het die volk begin feesvier en losbandig te kere gegaan. Toe sê die Here vir Moses: “Klim van die berg af, want jou volk wat jy uit Egipte laat wegtrek het, het iets vreesliks gedoen.”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2017-03-16T05:36:44Z</dcterms:created>
  <dcterms:modified xsi:type="dcterms:W3CDTF">2017-03-16T05:42:40Z</dcterms:modified>
</cp:coreProperties>
</file>