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307" r:id="rId10"/>
    <p:sldId id="264" r:id="rId11"/>
    <p:sldId id="304" r:id="rId12"/>
    <p:sldId id="305" r:id="rId13"/>
    <p:sldId id="306" r:id="rId14"/>
    <p:sldId id="266" r:id="rId15"/>
    <p:sldId id="267" r:id="rId16"/>
    <p:sldId id="268" r:id="rId17"/>
    <p:sldId id="269" r:id="rId18"/>
    <p:sldId id="270" r:id="rId19"/>
    <p:sldId id="271" r:id="rId20"/>
    <p:sldId id="272" r:id="rId21"/>
    <p:sldId id="273" r:id="rId22"/>
    <p:sldId id="275" r:id="rId23"/>
    <p:sldId id="276" r:id="rId24"/>
    <p:sldId id="277" r:id="rId25"/>
    <p:sldId id="278" r:id="rId26"/>
    <p:sldId id="279" r:id="rId27"/>
    <p:sldId id="28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496" autoAdjust="0"/>
    <p:restoredTop sz="94660"/>
  </p:normalViewPr>
  <p:slideViewPr>
    <p:cSldViewPr>
      <p:cViewPr varScale="1">
        <p:scale>
          <a:sx n="106" d="100"/>
          <a:sy n="106" d="100"/>
        </p:scale>
        <p:origin x="-16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0A1093-A774-4024-AFD4-82F08C9C76AF}"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D9A274-644C-4308-93F1-3A851AA8685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0A1093-A774-4024-AFD4-82F08C9C76AF}"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D9A274-644C-4308-93F1-3A851AA8685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0A1093-A774-4024-AFD4-82F08C9C76AF}"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D9A274-644C-4308-93F1-3A851AA8685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0A1093-A774-4024-AFD4-82F08C9C76AF}"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D9A274-644C-4308-93F1-3A851AA8685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0A1093-A774-4024-AFD4-82F08C9C76AF}" type="datetimeFigureOut">
              <a:rPr lang="en-US" smtClean="0"/>
              <a:t>1/17/2019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D9A274-644C-4308-93F1-3A851AA8685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0A1093-A774-4024-AFD4-82F08C9C76AF}"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D9A274-644C-4308-93F1-3A851AA8685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0A1093-A774-4024-AFD4-82F08C9C76AF}" type="datetimeFigureOut">
              <a:rPr lang="en-US" smtClean="0"/>
              <a:t>1/17/2019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D9A274-644C-4308-93F1-3A851AA8685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0A1093-A774-4024-AFD4-82F08C9C76AF}" type="datetimeFigureOut">
              <a:rPr lang="en-US" smtClean="0"/>
              <a:t>1/17/2019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D9A274-644C-4308-93F1-3A851AA8685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0A1093-A774-4024-AFD4-82F08C9C76AF}" type="datetimeFigureOut">
              <a:rPr lang="en-US" smtClean="0"/>
              <a:t>1/17/2019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D9A274-644C-4308-93F1-3A851AA8685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0A1093-A774-4024-AFD4-82F08C9C76AF}"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D9A274-644C-4308-93F1-3A851AA8685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0A1093-A774-4024-AFD4-82F08C9C76AF}" type="datetimeFigureOut">
              <a:rPr lang="en-US" smtClean="0"/>
              <a:t>1/17/2019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D9A274-644C-4308-93F1-3A851AA8685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0A1093-A774-4024-AFD4-82F08C9C76AF}" type="datetimeFigureOut">
              <a:rPr lang="en-US" smtClean="0"/>
              <a:t>1/17/2019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D9A274-644C-4308-93F1-3A851AA8685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r>
              <a:rPr lang="en-ZA" dirty="0" err="1" smtClean="0">
                <a:solidFill>
                  <a:srgbClr val="FF0000"/>
                </a:solidFill>
              </a:rPr>
              <a:t>Werk</a:t>
            </a:r>
            <a:r>
              <a:rPr lang="en-ZA" dirty="0" smtClean="0">
                <a:solidFill>
                  <a:srgbClr val="FF0000"/>
                </a:solidFill>
              </a:rPr>
              <a:t> van die </a:t>
            </a:r>
            <a:r>
              <a:rPr lang="en-ZA" dirty="0" err="1" smtClean="0">
                <a:solidFill>
                  <a:srgbClr val="FF0000"/>
                </a:solidFill>
              </a:rPr>
              <a:t>Heilige</a:t>
            </a:r>
            <a:r>
              <a:rPr lang="en-ZA" dirty="0" smtClean="0">
                <a:solidFill>
                  <a:srgbClr val="FF0000"/>
                </a:solidFill>
              </a:rPr>
              <a:t> Gees</a:t>
            </a:r>
            <a:endParaRPr lang="en-US" dirty="0">
              <a:solidFill>
                <a:srgbClr val="FF0000"/>
              </a:solidFill>
            </a:endParaRPr>
          </a:p>
        </p:txBody>
      </p:sp>
      <p:sp>
        <p:nvSpPr>
          <p:cNvPr id="5" name="Content Placeholder 4"/>
          <p:cNvSpPr>
            <a:spLocks noGrp="1"/>
          </p:cNvSpPr>
          <p:nvPr>
            <p:ph idx="1"/>
          </p:nvPr>
        </p:nvSpPr>
        <p:spPr>
          <a:xfrm>
            <a:off x="0" y="1428737"/>
            <a:ext cx="9144000" cy="5429264"/>
          </a:xfrm>
        </p:spPr>
        <p:txBody>
          <a:bodyPr/>
          <a:lstStyle/>
          <a:p>
            <a:pPr algn="ctr">
              <a:buNone/>
            </a:pPr>
            <a:r>
              <a:rPr lang="af-ZA" sz="4400" b="1" dirty="0" smtClean="0">
                <a:solidFill>
                  <a:srgbClr val="00B050"/>
                </a:solidFill>
              </a:rPr>
              <a:t>Hebr. 6:4</a:t>
            </a:r>
            <a:r>
              <a:rPr lang="af-ZA" sz="4400" i="1" dirty="0" smtClean="0"/>
              <a:t>	</a:t>
            </a:r>
          </a:p>
          <a:p>
            <a:pPr algn="ctr">
              <a:buNone/>
            </a:pPr>
            <a:r>
              <a:rPr lang="af-ZA" sz="4400" i="1" dirty="0" smtClean="0"/>
              <a:t>“</a:t>
            </a:r>
            <a:r>
              <a:rPr lang="af-ZA" sz="4400" i="1" dirty="0"/>
              <a:t>Wanneer mense een keer deur God verlig is, die hemelse gawe ontvang en deel gekry het aan die Heilige Gees”</a:t>
            </a:r>
            <a:endParaRPr lang="en-US" sz="4400" dirty="0"/>
          </a:p>
          <a:p>
            <a:pPr algn="ct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r>
              <a:rPr lang="en-ZA" dirty="0" err="1" smtClean="0">
                <a:solidFill>
                  <a:srgbClr val="FF0000"/>
                </a:solidFill>
              </a:rPr>
              <a:t>Glo</a:t>
            </a:r>
            <a:r>
              <a:rPr lang="en-ZA" dirty="0" smtClean="0">
                <a:solidFill>
                  <a:srgbClr val="FF0000"/>
                </a:solidFill>
              </a:rPr>
              <a:t> in die </a:t>
            </a:r>
            <a:r>
              <a:rPr lang="en-ZA" dirty="0" err="1" smtClean="0">
                <a:solidFill>
                  <a:srgbClr val="FF0000"/>
                </a:solidFill>
              </a:rPr>
              <a:t>Woord</a:t>
            </a:r>
            <a:endParaRPr lang="en-US" dirty="0">
              <a:solidFill>
                <a:srgbClr val="FF0000"/>
              </a:solidFill>
            </a:endParaRPr>
          </a:p>
        </p:txBody>
      </p:sp>
      <p:sp>
        <p:nvSpPr>
          <p:cNvPr id="5" name="Content Placeholder 4"/>
          <p:cNvSpPr>
            <a:spLocks noGrp="1"/>
          </p:cNvSpPr>
          <p:nvPr>
            <p:ph idx="1"/>
          </p:nvPr>
        </p:nvSpPr>
        <p:spPr>
          <a:xfrm>
            <a:off x="0" y="1428737"/>
            <a:ext cx="9144000" cy="5429264"/>
          </a:xfrm>
        </p:spPr>
        <p:txBody>
          <a:bodyPr>
            <a:normAutofit/>
          </a:bodyPr>
          <a:lstStyle/>
          <a:p>
            <a:pPr algn="ctr">
              <a:buNone/>
            </a:pPr>
            <a:r>
              <a:rPr lang="af-ZA" sz="4400" b="1" dirty="0">
                <a:solidFill>
                  <a:srgbClr val="00B050"/>
                </a:solidFill>
              </a:rPr>
              <a:t>Matt. 13:20</a:t>
            </a:r>
            <a:r>
              <a:rPr lang="af-ZA" sz="4400" i="1" dirty="0">
                <a:solidFill>
                  <a:srgbClr val="00B050"/>
                </a:solidFill>
              </a:rPr>
              <a:t>	</a:t>
            </a:r>
            <a:endParaRPr lang="af-ZA" sz="4400" i="1" dirty="0" smtClean="0">
              <a:solidFill>
                <a:srgbClr val="00B050"/>
              </a:solidFill>
            </a:endParaRPr>
          </a:p>
          <a:p>
            <a:pPr algn="ctr">
              <a:buNone/>
            </a:pPr>
            <a:r>
              <a:rPr lang="af-ZA" sz="4400" i="1" dirty="0" smtClean="0"/>
              <a:t>“</a:t>
            </a:r>
            <a:r>
              <a:rPr lang="af-ZA" sz="4400" i="1" dirty="0"/>
              <a:t>Die man weer by wie daar op die klipbanke gesaai is, is hy wat die woord hoor en dit dadelik met blydskap aanneem</a:t>
            </a:r>
            <a:r>
              <a:rPr lang="af-ZA" sz="4400" i="1" dirty="0" smtClean="0"/>
              <a:t>.”</a:t>
            </a:r>
            <a:endParaRPr lang="en-US" sz="4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r>
              <a:rPr lang="en-ZA" dirty="0" err="1" smtClean="0">
                <a:solidFill>
                  <a:srgbClr val="FF0000"/>
                </a:solidFill>
              </a:rPr>
              <a:t>Verwag</a:t>
            </a:r>
            <a:r>
              <a:rPr lang="en-ZA" dirty="0" smtClean="0">
                <a:solidFill>
                  <a:srgbClr val="FF0000"/>
                </a:solidFill>
              </a:rPr>
              <a:t> die </a:t>
            </a:r>
            <a:r>
              <a:rPr lang="en-ZA" dirty="0" err="1" smtClean="0">
                <a:solidFill>
                  <a:srgbClr val="FF0000"/>
                </a:solidFill>
              </a:rPr>
              <a:t>wederkoms</a:t>
            </a:r>
            <a:endParaRPr lang="en-US" dirty="0">
              <a:solidFill>
                <a:srgbClr val="FF0000"/>
              </a:solidFill>
            </a:endParaRPr>
          </a:p>
        </p:txBody>
      </p:sp>
      <p:sp>
        <p:nvSpPr>
          <p:cNvPr id="5" name="Content Placeholder 4"/>
          <p:cNvSpPr>
            <a:spLocks noGrp="1"/>
          </p:cNvSpPr>
          <p:nvPr>
            <p:ph idx="1"/>
          </p:nvPr>
        </p:nvSpPr>
        <p:spPr>
          <a:xfrm>
            <a:off x="0" y="1428737"/>
            <a:ext cx="9144000" cy="5429264"/>
          </a:xfrm>
        </p:spPr>
        <p:txBody>
          <a:bodyPr>
            <a:normAutofit/>
          </a:bodyPr>
          <a:lstStyle/>
          <a:p>
            <a:pPr algn="ctr">
              <a:buNone/>
            </a:pPr>
            <a:r>
              <a:rPr lang="af-ZA" sz="4400" b="1" dirty="0">
                <a:solidFill>
                  <a:srgbClr val="00B050"/>
                </a:solidFill>
              </a:rPr>
              <a:t>Matt. 25:7</a:t>
            </a:r>
            <a:r>
              <a:rPr lang="af-ZA" sz="4400" i="1" dirty="0"/>
              <a:t>	</a:t>
            </a:r>
            <a:endParaRPr lang="af-ZA" sz="4400" i="1" dirty="0" smtClean="0"/>
          </a:p>
          <a:p>
            <a:pPr algn="ctr">
              <a:buNone/>
            </a:pPr>
            <a:r>
              <a:rPr lang="af-ZA" sz="4400" i="1" dirty="0" smtClean="0"/>
              <a:t>“</a:t>
            </a:r>
            <a:r>
              <a:rPr lang="af-ZA" sz="4400" i="1" dirty="0"/>
              <a:t>Toe staan al die meisies op en maak hulle lampe reg</a:t>
            </a:r>
            <a:r>
              <a:rPr lang="af-ZA" sz="4400" i="1" dirty="0" smtClean="0"/>
              <a:t>.”</a:t>
            </a:r>
            <a:endParaRPr lang="en-US" sz="4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r>
              <a:rPr lang="en-ZA" dirty="0" err="1" smtClean="0">
                <a:solidFill>
                  <a:srgbClr val="FF0000"/>
                </a:solidFill>
              </a:rPr>
              <a:t>Vind</a:t>
            </a:r>
            <a:r>
              <a:rPr lang="en-ZA" dirty="0" smtClean="0">
                <a:solidFill>
                  <a:srgbClr val="FF0000"/>
                </a:solidFill>
              </a:rPr>
              <a:t> </a:t>
            </a:r>
            <a:r>
              <a:rPr lang="en-ZA" dirty="0" err="1" smtClean="0">
                <a:solidFill>
                  <a:srgbClr val="FF0000"/>
                </a:solidFill>
              </a:rPr>
              <a:t>vreugde</a:t>
            </a:r>
            <a:r>
              <a:rPr lang="en-ZA" dirty="0" smtClean="0">
                <a:solidFill>
                  <a:srgbClr val="FF0000"/>
                </a:solidFill>
              </a:rPr>
              <a:t> in my </a:t>
            </a:r>
            <a:r>
              <a:rPr lang="en-ZA" dirty="0" err="1" smtClean="0">
                <a:solidFill>
                  <a:srgbClr val="FF0000"/>
                </a:solidFill>
              </a:rPr>
              <a:t>geloof</a:t>
            </a:r>
            <a:endParaRPr lang="en-US" dirty="0">
              <a:solidFill>
                <a:srgbClr val="FF0000"/>
              </a:solidFill>
            </a:endParaRPr>
          </a:p>
        </p:txBody>
      </p:sp>
      <p:sp>
        <p:nvSpPr>
          <p:cNvPr id="5" name="Content Placeholder 4"/>
          <p:cNvSpPr>
            <a:spLocks noGrp="1"/>
          </p:cNvSpPr>
          <p:nvPr>
            <p:ph idx="1"/>
          </p:nvPr>
        </p:nvSpPr>
        <p:spPr>
          <a:xfrm>
            <a:off x="0" y="1428737"/>
            <a:ext cx="9144000" cy="5429264"/>
          </a:xfrm>
        </p:spPr>
        <p:txBody>
          <a:bodyPr>
            <a:normAutofit/>
          </a:bodyPr>
          <a:lstStyle/>
          <a:p>
            <a:pPr algn="ctr">
              <a:buNone/>
            </a:pPr>
            <a:r>
              <a:rPr lang="af-ZA" sz="4400" b="1" dirty="0">
                <a:solidFill>
                  <a:srgbClr val="00B050"/>
                </a:solidFill>
              </a:rPr>
              <a:t>Matt. 13:20</a:t>
            </a:r>
            <a:r>
              <a:rPr lang="af-ZA" sz="4400" i="1" dirty="0"/>
              <a:t>	</a:t>
            </a:r>
            <a:endParaRPr lang="af-ZA" sz="4400" i="1" dirty="0" smtClean="0"/>
          </a:p>
          <a:p>
            <a:pPr algn="ctr">
              <a:buNone/>
            </a:pPr>
            <a:r>
              <a:rPr lang="af-ZA" sz="4400" i="1" dirty="0" smtClean="0"/>
              <a:t>“</a:t>
            </a:r>
            <a:r>
              <a:rPr lang="af-ZA" sz="4400" i="1" dirty="0"/>
              <a:t>Die man weer by wie daar op die klipbanke gesaai is, is hy wat die woord hoor en dit dadelik met blydskap aanneem</a:t>
            </a:r>
            <a:r>
              <a:rPr lang="af-ZA" sz="4400" i="1" dirty="0" smtClean="0"/>
              <a:t>.”</a:t>
            </a:r>
            <a:endParaRPr lang="en-US" sz="4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13:5</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Stel julleself op die proef en ondersoek julleself of julle in die geloof lewe. Besef julle dan nie self dat Christus Jesus in julle is nie? So nie, het julle die toets nie deurstaan nie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14:12</a:t>
            </a:r>
            <a:r>
              <a:rPr lang="af-ZA" i="1" dirty="0"/>
              <a:t>	</a:t>
            </a:r>
            <a:r>
              <a:rPr lang="af-ZA" i="1" dirty="0" smtClean="0"/>
              <a:t/>
            </a:r>
            <a:br>
              <a:rPr lang="af-ZA" i="1" dirty="0" smtClean="0"/>
            </a:br>
            <a:r>
              <a:rPr lang="af-ZA" i="1" dirty="0"/>
              <a:t/>
            </a:r>
            <a:br>
              <a:rPr lang="af-ZA" i="1" dirty="0"/>
            </a:br>
            <a:r>
              <a:rPr lang="af-ZA" i="1" dirty="0" smtClean="0"/>
              <a:t>“</a:t>
            </a:r>
            <a:r>
              <a:rPr lang="af-ZA" i="1" dirty="0"/>
              <a:t>Daar is 'n lewenswyse wat vir 'n mens reg kan </a:t>
            </a:r>
            <a:r>
              <a:rPr lang="af-ZA" i="1" dirty="0" smtClean="0"/>
              <a:t>lyk, maar </a:t>
            </a:r>
            <a:r>
              <a:rPr lang="af-ZA" i="1" dirty="0"/>
              <a:t>die uiteinde daarvan is die dood</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30:12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 soort mens wat homself as rein </a:t>
            </a:r>
            <a:r>
              <a:rPr lang="af-ZA" i="1" dirty="0" smtClean="0"/>
              <a:t>beskou, maar </a:t>
            </a:r>
            <a:r>
              <a:rPr lang="af-ZA" i="1" dirty="0"/>
              <a:t>van wie die vuilheid nie afgewas is nie</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3:18-19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Oor wie anders as dié wat </a:t>
            </a:r>
            <a:r>
              <a:rPr lang="af-ZA" i="1" u="sng" dirty="0"/>
              <a:t>ongehoorsaam</a:t>
            </a:r>
            <a:r>
              <a:rPr lang="af-ZA" i="1" dirty="0"/>
              <a:t> was, het Hy 'n eed afgelê dat hulle nie in sy rus sou ingaan nie? Ons sien dus dat hulle as gevolg van hulle </a:t>
            </a:r>
            <a:r>
              <a:rPr lang="af-ZA" i="1" u="sng" dirty="0"/>
              <a:t>ongeloof</a:t>
            </a:r>
            <a:r>
              <a:rPr lang="af-ZA" i="1" dirty="0"/>
              <a:t> nie in sy rus kon ingaan nie.”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7:21</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Nie elkeen wat vir My sê: ‘Here, Here,’ sal in die koninkryk van die hemel ingaan nie</a:t>
            </a:r>
            <a:r>
              <a:rPr lang="af-ZA" i="1" dirty="0" smtClean="0"/>
              <a: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4:17</a:t>
            </a:r>
            <a:r>
              <a:rPr lang="af-ZA" i="1" dirty="0"/>
              <a:t>	</a:t>
            </a:r>
            <a:r>
              <a:rPr lang="af-ZA" i="1" dirty="0" smtClean="0"/>
              <a:t/>
            </a:r>
            <a:br>
              <a:rPr lang="af-ZA" i="1" dirty="0" smtClean="0"/>
            </a:br>
            <a:r>
              <a:rPr lang="af-ZA" i="1" dirty="0"/>
              <a:t/>
            </a:r>
            <a:br>
              <a:rPr lang="af-ZA" i="1" dirty="0"/>
            </a:br>
            <a:r>
              <a:rPr lang="af-ZA" i="1" dirty="0" smtClean="0"/>
              <a:t>“</a:t>
            </a:r>
            <a:r>
              <a:rPr lang="af-ZA" i="1" dirty="0"/>
              <a:t>Die tyd vir die oordeel het aangebreek; dit begin by die huis van God. En as ook ons geoordeel word, en dit is nog maar die begin, wat sal die uiteinde dan wees van hulle wat nie na die evangelie van God wou </a:t>
            </a:r>
            <a:r>
              <a:rPr lang="af-ZA" i="1" u="sng" dirty="0"/>
              <a:t>luister nie?</a:t>
            </a:r>
            <a:r>
              <a:rPr lang="af-ZA" i="1" dirty="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14:21</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“Wie </a:t>
            </a:r>
            <a:r>
              <a:rPr lang="af-ZA" i="1" dirty="0"/>
              <a:t>my opdragte het en dit uitvoer – dit is hy wat My liefhet</a:t>
            </a:r>
            <a:r>
              <a:rPr lang="af-ZA" i="1" dirty="0" smtClean="0"/>
              <a:t>.”</a:t>
            </a:r>
            <a:br>
              <a:rPr lang="af-ZA" i="1" dirty="0" smtClean="0"/>
            </a:br>
            <a:r>
              <a:rPr lang="en-US" dirty="0"/>
              <a:t/>
            </a:r>
            <a:br>
              <a:rPr lang="en-US" dirty="0"/>
            </a:br>
            <a:r>
              <a:rPr lang="af-ZA" b="1" dirty="0">
                <a:solidFill>
                  <a:srgbClr val="00B050"/>
                </a:solidFill>
              </a:rPr>
              <a:t>Joh. 14:23</a:t>
            </a:r>
            <a:r>
              <a:rPr lang="af-ZA" i="1" dirty="0"/>
              <a:t>	</a:t>
            </a:r>
            <a:r>
              <a:rPr lang="af-ZA" i="1" dirty="0" smtClean="0"/>
              <a:t/>
            </a:r>
            <a:br>
              <a:rPr lang="af-ZA" i="1" dirty="0" smtClean="0"/>
            </a:br>
            <a:r>
              <a:rPr lang="af-ZA" i="1" dirty="0" smtClean="0"/>
              <a:t/>
            </a:r>
            <a:br>
              <a:rPr lang="af-ZA" i="1" dirty="0" smtClean="0"/>
            </a:br>
            <a:r>
              <a:rPr lang="af-ZA" i="1" dirty="0" smtClean="0"/>
              <a:t>“As </a:t>
            </a:r>
            <a:r>
              <a:rPr lang="af-ZA" i="1" dirty="0"/>
              <a:t>iemand My liefhet, sal hy my woorde ter harte neem;</a:t>
            </a:r>
            <a:r>
              <a:rPr lang="en-US" dirty="0"/>
              <a:t/>
            </a:r>
            <a:br>
              <a:rPr lang="en-US" dirty="0"/>
            </a:b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Liefde vir sonde </a:t>
            </a:r>
            <a:r>
              <a:rPr lang="af-ZA" b="1" dirty="0" smtClean="0"/>
              <a:t>is die </a:t>
            </a:r>
            <a:r>
              <a:rPr lang="af-ZA" b="1" dirty="0"/>
              <a:t>oorsaak van ongeloof</a:t>
            </a:r>
            <a:r>
              <a:rPr lang="af-ZA" b="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Reddende geloof is 'n opregte koms na Christus toe!</a:t>
            </a:r>
            <a:r>
              <a:rPr lang="en-US" dirty="0"/>
              <a:t/>
            </a:r>
            <a:br>
              <a:rPr lang="en-US" dirty="0"/>
            </a:b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Coming to Christ is attended with an honest and sincere forsaking </a:t>
            </a:r>
            <a:r>
              <a:rPr lang="af-ZA" i="1" dirty="0" smtClean="0"/>
              <a:t>all </a:t>
            </a:r>
            <a:r>
              <a:rPr lang="af-ZA" i="1" dirty="0"/>
              <a:t>for Him</a:t>
            </a:r>
            <a:r>
              <a:rPr lang="af-ZA" i="1" dirty="0" smtClean="0"/>
              <a:t>.”</a:t>
            </a:r>
            <a:br>
              <a:rPr lang="af-ZA" i="1" dirty="0" smtClean="0"/>
            </a:br>
            <a:r>
              <a:rPr lang="en-US" dirty="0"/>
              <a:t/>
            </a:r>
            <a:br>
              <a:rPr lang="en-US" dirty="0"/>
            </a:br>
            <a:r>
              <a:rPr lang="en-US" dirty="0" smtClean="0"/>
              <a:t>				</a:t>
            </a:r>
            <a:r>
              <a:rPr lang="en-US" dirty="0" smtClean="0">
                <a:solidFill>
                  <a:srgbClr val="7030A0"/>
                </a:solidFill>
              </a:rPr>
              <a:t>	</a:t>
            </a:r>
            <a:r>
              <a:rPr lang="af-ZA" b="1" dirty="0" smtClean="0">
                <a:solidFill>
                  <a:srgbClr val="7030A0"/>
                </a:solidFill>
              </a:rPr>
              <a:t>John Bunyan</a:t>
            </a:r>
            <a:endParaRPr lang="en-US" dirty="0">
              <a:solidFill>
                <a:srgbClr val="7030A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Coming ot Christ embraces in it repentance, self-adnegation, and faith in the Lord Jesus...To come to Christ signifies to turn from sin and to trust in Him. Coming to Christ is a leaving of all false confidences, a renouncing of all love to sin and a looking to Jesus as the solitary pillar of our confidence and hope.”</a:t>
            </a:r>
            <a:r>
              <a:rPr lang="en-US" dirty="0"/>
              <a:t/>
            </a:r>
            <a:br>
              <a:rPr lang="en-US" dirty="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Saving faith consist of the complete surrender of my whole being and life to the claims of God upon me</a:t>
            </a:r>
            <a:r>
              <a:rPr lang="af-ZA" i="1" dirty="0" smtClean="0"/>
              <a:t>.”</a:t>
            </a:r>
            <a:br>
              <a:rPr lang="af-ZA" i="1" dirty="0" smtClean="0"/>
            </a:br>
            <a:r>
              <a:rPr lang="af-ZA" i="1" dirty="0"/>
              <a:t/>
            </a:r>
            <a:br>
              <a:rPr lang="af-ZA" i="1" dirty="0"/>
            </a:br>
            <a:r>
              <a:rPr lang="af-ZA" b="1" dirty="0" smtClean="0"/>
              <a:t> 						</a:t>
            </a:r>
            <a:r>
              <a:rPr lang="af-ZA" b="1" dirty="0" smtClean="0">
                <a:solidFill>
                  <a:srgbClr val="7030A0"/>
                </a:solidFill>
              </a:rPr>
              <a:t>A.W. Pink</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8:13</a:t>
            </a:r>
            <a:r>
              <a:rPr lang="af-ZA" i="1" dirty="0"/>
              <a:t>	</a:t>
            </a:r>
            <a:r>
              <a:rPr lang="af-ZA" i="1" dirty="0" smtClean="0"/>
              <a:t/>
            </a:r>
            <a:br>
              <a:rPr lang="af-ZA" i="1" dirty="0" smtClean="0"/>
            </a:br>
            <a:r>
              <a:rPr lang="af-ZA" i="1" dirty="0"/>
              <a:t/>
            </a:r>
            <a:br>
              <a:rPr lang="af-ZA" i="1" dirty="0"/>
            </a:br>
            <a:r>
              <a:rPr lang="af-ZA" i="1" dirty="0" smtClean="0"/>
              <a:t>“Selfs </a:t>
            </a:r>
            <a:r>
              <a:rPr lang="af-ZA" i="1" dirty="0"/>
              <a:t>Simon het gelowig geword. Hy is gedoop en het Filippus oral vergesel. Hy was verstom oor die groot tekens en kragte wat hy sien gebeur het.”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Hand. </a:t>
            </a:r>
            <a:r>
              <a:rPr lang="af-ZA" b="1" dirty="0" smtClean="0">
                <a:solidFill>
                  <a:srgbClr val="00B050"/>
                </a:solidFill>
              </a:rPr>
              <a:t>8:20-23</a:t>
            </a:r>
            <a:r>
              <a:rPr lang="af-ZA" i="1" dirty="0"/>
              <a:t>	“Maar Petrus antwoord hom: “Gaan na die verderf met jou geld en al! Dink jy jy kan die gawe van God met geld koop? In hierdie werk is daar vir jou geen plek nie, want </a:t>
            </a:r>
            <a:r>
              <a:rPr lang="af-ZA" i="1" u="sng" dirty="0"/>
              <a:t>jou gesindheid teenoor God is nie reg</a:t>
            </a:r>
            <a:r>
              <a:rPr lang="af-ZA" i="1" dirty="0"/>
              <a:t> nie. Bekeer jou van hierdie dwaling en bid tot die Here: miskien sal Hy jou hierdie gesindheid van jou hart vergewe. Ek sien jy is deur afguns vergiftig en deur die </a:t>
            </a:r>
            <a:r>
              <a:rPr lang="af-ZA" i="1" u="sng" dirty="0"/>
              <a:t>sonde verstrik</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B050"/>
                </a:solidFill>
              </a:rPr>
              <a:t>Hand. 8:24 </a:t>
            </a:r>
            <a:r>
              <a:rPr lang="af-ZA" i="1" dirty="0" smtClean="0"/>
              <a:t/>
            </a:r>
            <a:br>
              <a:rPr lang="af-ZA" i="1" dirty="0" smtClean="0"/>
            </a:br>
            <a:r>
              <a:rPr lang="af-ZA" i="1" dirty="0" smtClean="0"/>
              <a:t/>
            </a:r>
            <a:br>
              <a:rPr lang="af-ZA" i="1" dirty="0" smtClean="0"/>
            </a:br>
            <a:r>
              <a:rPr lang="af-ZA" i="1" dirty="0" smtClean="0"/>
              <a:t>Toe </a:t>
            </a:r>
            <a:r>
              <a:rPr lang="af-ZA" i="1" dirty="0"/>
              <a:t>sê Simon vir die apostels: “Bid júlle tog vir my tot die Here, sodat niks van wat julle gesê het, my tref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Hebr. 6:4-6</a:t>
            </a:r>
            <a:r>
              <a:rPr lang="af-ZA" i="1" dirty="0"/>
              <a:t>	“Wanneer mense een keer deur God verlig is, die hemelse gawe ontvang en deel gekry het aan die Heilige Gees, die goeie woord van God leer ken het en die kragte van die toekomstige wêreld ondervind het en dan nogtans afvallig geword het, is dit onmoontlik om hulle weer tot bekering te bring. In hulleself kruisig hulle immers weer die Seun van God en maak hulle Hom in die openbaar tot 'n bespotting</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857232"/>
          </a:xfrm>
        </p:spPr>
        <p:txBody>
          <a:bodyPr/>
          <a:lstStyle/>
          <a:p>
            <a:r>
              <a:rPr lang="en-ZA" dirty="0" err="1" smtClean="0">
                <a:solidFill>
                  <a:srgbClr val="FF0000"/>
                </a:solidFill>
              </a:rPr>
              <a:t>Christus</a:t>
            </a:r>
            <a:r>
              <a:rPr lang="en-ZA" dirty="0" smtClean="0">
                <a:solidFill>
                  <a:srgbClr val="FF0000"/>
                </a:solidFill>
              </a:rPr>
              <a:t> as </a:t>
            </a:r>
            <a:r>
              <a:rPr lang="en-ZA" dirty="0" err="1" smtClean="0">
                <a:solidFill>
                  <a:srgbClr val="FF0000"/>
                </a:solidFill>
              </a:rPr>
              <a:t>objek</a:t>
            </a:r>
            <a:r>
              <a:rPr lang="en-ZA" dirty="0" smtClean="0">
                <a:solidFill>
                  <a:srgbClr val="FF0000"/>
                </a:solidFill>
              </a:rPr>
              <a:t> van </a:t>
            </a:r>
            <a:r>
              <a:rPr lang="en-ZA" dirty="0" err="1" smtClean="0">
                <a:solidFill>
                  <a:srgbClr val="FF0000"/>
                </a:solidFill>
              </a:rPr>
              <a:t>geloof</a:t>
            </a:r>
            <a:endParaRPr lang="en-US" dirty="0">
              <a:solidFill>
                <a:srgbClr val="FF0000"/>
              </a:solidFill>
            </a:endParaRPr>
          </a:p>
        </p:txBody>
      </p:sp>
      <p:sp>
        <p:nvSpPr>
          <p:cNvPr id="5" name="Content Placeholder 4"/>
          <p:cNvSpPr>
            <a:spLocks noGrp="1"/>
          </p:cNvSpPr>
          <p:nvPr>
            <p:ph idx="1"/>
          </p:nvPr>
        </p:nvSpPr>
        <p:spPr>
          <a:xfrm>
            <a:off x="0" y="1142984"/>
            <a:ext cx="9144000" cy="5715017"/>
          </a:xfrm>
        </p:spPr>
        <p:txBody>
          <a:bodyPr>
            <a:normAutofit/>
          </a:bodyPr>
          <a:lstStyle/>
          <a:p>
            <a:pPr algn="ctr">
              <a:buNone/>
            </a:pPr>
            <a:r>
              <a:rPr lang="af-ZA" sz="4400" b="1" dirty="0">
                <a:solidFill>
                  <a:srgbClr val="00B050"/>
                </a:solidFill>
              </a:rPr>
              <a:t>Joh. 2:23</a:t>
            </a:r>
            <a:r>
              <a:rPr lang="af-ZA" sz="4400" i="1" dirty="0"/>
              <a:t>	</a:t>
            </a:r>
            <a:endParaRPr lang="af-ZA" sz="4400" i="1" dirty="0" smtClean="0"/>
          </a:p>
          <a:p>
            <a:pPr algn="ctr">
              <a:buNone/>
            </a:pPr>
            <a:r>
              <a:rPr lang="af-ZA" sz="4400" i="1" dirty="0" smtClean="0"/>
              <a:t>“</a:t>
            </a:r>
            <a:r>
              <a:rPr lang="af-ZA" sz="4400" i="1" dirty="0"/>
              <a:t>Terwyl Jesus vir die viering van die paasfees in Jerusalem was, het daar baie mense tot geloof in Hom gekom toe hulle die wondertekens sien wat Hy doen. Maar Hy het Hom nie op hulle verlaat nie, omdat Hy geweet het hoe hulle almal is</a:t>
            </a:r>
            <a:r>
              <a:rPr lang="af-ZA" sz="4400" i="1" dirty="0" smtClean="0"/>
              <a:t>.</a:t>
            </a:r>
            <a:endParaRPr lang="en-US" sz="4400" dirty="0"/>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195</Words>
  <Application>Microsoft Office PowerPoint</Application>
  <PresentationFormat>On-screen Show (4:3)</PresentationFormat>
  <Paragraphs>31</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Slide 1</vt:lpstr>
      <vt:lpstr>Matt. 7:21   “Nie elkeen wat vir My sê: ‘Here, Here,’ sal in die koninkryk van die hemel ingaan nie...”</vt:lpstr>
      <vt:lpstr>Hand. 8:13   “Selfs Simon het gelowig geword. Hy is gedoop en het Filippus oral vergesel. Hy was verstom oor die groot tekens en kragte wat hy sien gebeur het.”</vt:lpstr>
      <vt:lpstr>Hand. 8:20-23 “Maar Petrus antwoord hom: “Gaan na die verderf met jou geld en al! Dink jy jy kan die gawe van God met geld koop? In hierdie werk is daar vir jou geen plek nie, want jou gesindheid teenoor God is nie reg nie. Bekeer jou van hierdie dwaling en bid tot die Here: miskien sal Hy jou hierdie gesindheid van jou hart vergewe. Ek sien jy is deur afguns vergiftig en deur die sonde verstrik.”</vt:lpstr>
      <vt:lpstr>Hand. 8:24   Toe sê Simon vir die apostels: “Bid júlle tog vir my tot die Here, sodat niks van wat julle gesê het, my tref nie.”</vt:lpstr>
      <vt:lpstr>Slide 6</vt:lpstr>
      <vt:lpstr>Hebr. 6:4-6 “Wanneer mense een keer deur God verlig is, die hemelse gawe ontvang en deel gekry het aan die Heilige Gees, die goeie woord van God leer ken het en die kragte van die toekomstige wêreld ondervind het en dan nogtans afvallig geword het, is dit onmoontlik om hulle weer tot bekering te bring. In hulleself kruisig hulle immers weer die Seun van God en maak hulle Hom in die openbaar tot 'n bespotting.”</vt:lpstr>
      <vt:lpstr>Slide 8</vt:lpstr>
      <vt:lpstr>Christus as objek van geloof</vt:lpstr>
      <vt:lpstr>Werk van die Heilige Gees</vt:lpstr>
      <vt:lpstr>Glo in die Woord</vt:lpstr>
      <vt:lpstr>Verwag die wederkoms</vt:lpstr>
      <vt:lpstr>Vind vreugde in my geloof</vt:lpstr>
      <vt:lpstr>II Kor. 13:5   “Stel julleself op die proef en ondersoek julleself of julle in die geloof lewe. Besef julle dan nie self dat Christus Jesus in julle is nie? So nie, het julle die toets nie deurstaan nie.”</vt:lpstr>
      <vt:lpstr>Spr. 14:12   “Daar is 'n lewenswyse wat vir 'n mens reg kan lyk, maar die uiteinde daarvan is die dood.”</vt:lpstr>
      <vt:lpstr>Slide 16</vt:lpstr>
      <vt:lpstr>Spr. 30:12   “'n soort mens wat homself as rein beskou, maar van wie die vuilheid nie afgewas is nie,”</vt:lpstr>
      <vt:lpstr>Slide 18</vt:lpstr>
      <vt:lpstr>Hebr. 3:18-19   “Oor wie anders as dié wat ongehoorsaam was, het Hy 'n eed afgelê dat hulle nie in sy rus sou ingaan nie? Ons sien dus dat hulle as gevolg van hulle ongeloof nie in sy rus kon ingaan nie.”</vt:lpstr>
      <vt:lpstr>I Pet. 4:17   “Die tyd vir die oordeel het aangebreek; dit begin by die huis van God. En as ook ons geoordeel word, en dit is nog maar die begin, wat sal die uiteinde dan wees van hulle wat nie na die evangelie van God wou luister nie?”</vt:lpstr>
      <vt:lpstr>Joh. 14:21   “Wie my opdragte het en dit uitvoer – dit is hy wat My liefhet.”  Joh. 14:23   “As iemand My liefhet, sal hy my woorde ter harte neem; </vt:lpstr>
      <vt:lpstr>Liefde vir sonde is die oorsaak van ongeloof!</vt:lpstr>
      <vt:lpstr>Reddende geloof is 'n opregte koms na Christus toe! </vt:lpstr>
      <vt:lpstr>“Coming to Christ is attended with an honest and sincere forsaking all for Him.”       John Bunyan</vt:lpstr>
      <vt:lpstr>“Coming ot Christ embraces in it repentance, self-adnegation, and faith in the Lord Jesus...To come to Christ signifies to turn from sin and to trust in Him. Coming to Christ is a leaving of all false confidences, a renouncing of all love to sin and a looking to Jesus as the solitary pillar of our confidence and hope.”       C.H. Spurgeon</vt:lpstr>
      <vt:lpstr>“Saving faith consist of the complete surrender of my whole being and life to the claims of God upon me.”         A.W. Pink </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2</cp:revision>
  <dcterms:created xsi:type="dcterms:W3CDTF">2019-01-17T06:14:31Z</dcterms:created>
  <dcterms:modified xsi:type="dcterms:W3CDTF">2019-01-17T06:29:06Z</dcterms:modified>
</cp:coreProperties>
</file>