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5"/>
  </p:handoutMasterIdLst>
  <p:sldIdLst>
    <p:sldId id="278" r:id="rId2"/>
    <p:sldId id="256" r:id="rId3"/>
    <p:sldId id="257" r:id="rId4"/>
    <p:sldId id="258" r:id="rId5"/>
    <p:sldId id="259" r:id="rId6"/>
    <p:sldId id="279" r:id="rId7"/>
    <p:sldId id="273" r:id="rId8"/>
    <p:sldId id="267" r:id="rId9"/>
    <p:sldId id="280" r:id="rId10"/>
    <p:sldId id="281" r:id="rId11"/>
    <p:sldId id="269" r:id="rId12"/>
    <p:sldId id="282" r:id="rId13"/>
    <p:sldId id="271" r:id="rId14"/>
    <p:sldId id="283" r:id="rId15"/>
    <p:sldId id="284" r:id="rId16"/>
    <p:sldId id="285" r:id="rId17"/>
    <p:sldId id="261" r:id="rId18"/>
    <p:sldId id="262" r:id="rId19"/>
    <p:sldId id="263" r:id="rId20"/>
    <p:sldId id="275" r:id="rId21"/>
    <p:sldId id="276" r:id="rId22"/>
    <p:sldId id="277" r:id="rId23"/>
    <p:sldId id="274" r:id="rId24"/>
  </p:sldIdLst>
  <p:sldSz cx="9144000" cy="6858000" type="screen4x3"/>
  <p:notesSz cx="4627563" cy="6583363"/>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335" autoAdjust="0"/>
    <p:restoredTop sz="94660"/>
  </p:normalViewPr>
  <p:slideViewPr>
    <p:cSldViewPr>
      <p:cViewPr varScale="1">
        <p:scale>
          <a:sx n="106" d="100"/>
          <a:sy n="106" d="100"/>
        </p:scale>
        <p:origin x="-13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005013" cy="328613"/>
          </a:xfrm>
          <a:prstGeom prst="rect">
            <a:avLst/>
          </a:prstGeom>
        </p:spPr>
        <p:txBody>
          <a:bodyPr vert="horz" lIns="91440" tIns="45720" rIns="91440" bIns="45720" rtlCol="0"/>
          <a:lstStyle>
            <a:lvl1pPr algn="l">
              <a:defRPr sz="1200"/>
            </a:lvl1pPr>
          </a:lstStyle>
          <a:p>
            <a:endParaRPr lang="af-ZA"/>
          </a:p>
        </p:txBody>
      </p:sp>
      <p:sp>
        <p:nvSpPr>
          <p:cNvPr id="3" name="Date Placeholder 2"/>
          <p:cNvSpPr>
            <a:spLocks noGrp="1"/>
          </p:cNvSpPr>
          <p:nvPr>
            <p:ph type="dt" sz="quarter" idx="1"/>
          </p:nvPr>
        </p:nvSpPr>
        <p:spPr>
          <a:xfrm>
            <a:off x="2620963" y="0"/>
            <a:ext cx="2005012" cy="328613"/>
          </a:xfrm>
          <a:prstGeom prst="rect">
            <a:avLst/>
          </a:prstGeom>
        </p:spPr>
        <p:txBody>
          <a:bodyPr vert="horz" lIns="91440" tIns="45720" rIns="91440" bIns="45720" rtlCol="0"/>
          <a:lstStyle>
            <a:lvl1pPr algn="r">
              <a:defRPr sz="1200"/>
            </a:lvl1pPr>
          </a:lstStyle>
          <a:p>
            <a:fld id="{81EB4FBB-1A69-47A0-8BA9-F210C94A676C}" type="datetimeFigureOut">
              <a:rPr lang="af-ZA" smtClean="0"/>
              <a:pPr/>
              <a:t>2019-10-10</a:t>
            </a:fld>
            <a:endParaRPr lang="af-ZA"/>
          </a:p>
        </p:txBody>
      </p:sp>
      <p:sp>
        <p:nvSpPr>
          <p:cNvPr id="4" name="Footer Placeholder 3"/>
          <p:cNvSpPr>
            <a:spLocks noGrp="1"/>
          </p:cNvSpPr>
          <p:nvPr>
            <p:ph type="ftr" sz="quarter" idx="2"/>
          </p:nvPr>
        </p:nvSpPr>
        <p:spPr>
          <a:xfrm>
            <a:off x="0" y="6253163"/>
            <a:ext cx="2005013" cy="328612"/>
          </a:xfrm>
          <a:prstGeom prst="rect">
            <a:avLst/>
          </a:prstGeom>
        </p:spPr>
        <p:txBody>
          <a:bodyPr vert="horz" lIns="91440" tIns="45720" rIns="91440" bIns="45720" rtlCol="0" anchor="b"/>
          <a:lstStyle>
            <a:lvl1pPr algn="l">
              <a:defRPr sz="1200"/>
            </a:lvl1pPr>
          </a:lstStyle>
          <a:p>
            <a:endParaRPr lang="af-ZA"/>
          </a:p>
        </p:txBody>
      </p:sp>
      <p:sp>
        <p:nvSpPr>
          <p:cNvPr id="5" name="Slide Number Placeholder 4"/>
          <p:cNvSpPr>
            <a:spLocks noGrp="1"/>
          </p:cNvSpPr>
          <p:nvPr>
            <p:ph type="sldNum" sz="quarter" idx="3"/>
          </p:nvPr>
        </p:nvSpPr>
        <p:spPr>
          <a:xfrm>
            <a:off x="2620963" y="6253163"/>
            <a:ext cx="2005012" cy="328612"/>
          </a:xfrm>
          <a:prstGeom prst="rect">
            <a:avLst/>
          </a:prstGeom>
        </p:spPr>
        <p:txBody>
          <a:bodyPr vert="horz" lIns="91440" tIns="45720" rIns="91440" bIns="45720" rtlCol="0" anchor="b"/>
          <a:lstStyle>
            <a:lvl1pPr algn="r">
              <a:defRPr sz="1200"/>
            </a:lvl1pPr>
          </a:lstStyle>
          <a:p>
            <a:fld id="{580020BC-C580-475C-B33C-7519016C2EAA}" type="slidenum">
              <a:rPr lang="af-ZA" smtClean="0"/>
              <a:pPr/>
              <a:t>‹#›</a:t>
            </a:fld>
            <a:endParaRPr lang="af-Z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119653-60C6-4EFF-BEDA-D4543F1CE5D8}" type="datetimeFigureOut">
              <a:rPr lang="af-ZA" smtClean="0"/>
              <a:pPr/>
              <a:t>2019-10-10</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18146A8-C053-4D98-AE75-48F6743315B1}" type="slidenum">
              <a:rPr lang="af-ZA" smtClean="0"/>
              <a:pPr/>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119653-60C6-4EFF-BEDA-D4543F1CE5D8}" type="datetimeFigureOut">
              <a:rPr lang="af-ZA" smtClean="0"/>
              <a:pPr/>
              <a:t>2019-10-10</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146A8-C053-4D98-AE75-48F6743315B1}" type="slidenum">
              <a:rPr lang="af-ZA" smtClean="0"/>
              <a:pPr/>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b="1" dirty="0" smtClean="0"/>
              <a:t>Karakter van die valse leraar</a:t>
            </a:r>
            <a:r>
              <a:rPr lang="en-US" dirty="0" smtClean="0"/>
              <a:t/>
            </a:r>
            <a:br>
              <a:rPr lang="en-US" dirty="0" smtClean="0"/>
            </a:br>
            <a:r>
              <a:rPr lang="af-ZA" b="1" u="sng" dirty="0" smtClean="0"/>
              <a:t/>
            </a:r>
            <a:br>
              <a:rPr lang="af-ZA" b="1" u="sng" dirty="0" smtClean="0"/>
            </a:br>
            <a:r>
              <a:rPr lang="af-ZA" b="1" dirty="0" smtClean="0"/>
              <a:t>	I </a:t>
            </a:r>
            <a:r>
              <a:rPr lang="af-ZA" b="1" dirty="0" smtClean="0"/>
              <a:t>Tim. 1:3-11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Gal </a:t>
            </a:r>
            <a:r>
              <a:rPr lang="af-ZA" sz="5400" b="1" dirty="0" smtClean="0">
                <a:solidFill>
                  <a:srgbClr val="00B050"/>
                </a:solidFill>
              </a:rPr>
              <a:t>5:6</a:t>
            </a:r>
            <a:r>
              <a:rPr lang="af-ZA" sz="5400" b="1" dirty="0" smtClean="0"/>
              <a:t/>
            </a:r>
            <a:br>
              <a:rPr lang="af-ZA" sz="5400" b="1" dirty="0" smtClean="0"/>
            </a:br>
            <a:r>
              <a:rPr lang="af-ZA" sz="5400" dirty="0" smtClean="0"/>
              <a:t> </a:t>
            </a:r>
            <a:r>
              <a:rPr lang="af-ZA" sz="5400" dirty="0"/>
              <a:t/>
            </a:r>
            <a:br>
              <a:rPr lang="af-ZA" sz="5400" dirty="0"/>
            </a:br>
            <a:r>
              <a:rPr lang="af-ZA" sz="5400" i="1" dirty="0" smtClean="0"/>
              <a:t>“</a:t>
            </a:r>
            <a:r>
              <a:rPr lang="af-ZA" sz="5400" i="1" dirty="0"/>
              <a:t>In Christus Jesus is dit nie van belang of jy besny is of nie. Al wat van belang is, is geloof wat deur die liefde tot dade oorgaan</a:t>
            </a:r>
            <a:r>
              <a:rPr lang="af-ZA" sz="5400" i="1" dirty="0" smtClean="0"/>
              <a:t>.”</a:t>
            </a:r>
            <a:endParaRPr lang="af-ZA" sz="5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Jak. 3:1</a:t>
            </a:r>
            <a:r>
              <a:rPr lang="af-ZA" sz="5400" i="1" dirty="0">
                <a:solidFill>
                  <a:srgbClr val="00B050"/>
                </a:solidFill>
              </a:rPr>
              <a:t> </a:t>
            </a:r>
            <a:r>
              <a:rPr lang="af-ZA" sz="5400" i="1" dirty="0"/>
              <a:t>	</a:t>
            </a:r>
            <a:r>
              <a:rPr lang="af-ZA" sz="5400" i="1" dirty="0" smtClean="0"/>
              <a:t/>
            </a:r>
            <a:br>
              <a:rPr lang="af-ZA" sz="5400" i="1" dirty="0" smtClean="0"/>
            </a:br>
            <a:r>
              <a:rPr lang="af-ZA" sz="5400" i="1" dirty="0" smtClean="0"/>
              <a:t/>
            </a:r>
            <a:br>
              <a:rPr lang="af-ZA" sz="5400" i="1" dirty="0" smtClean="0"/>
            </a:br>
            <a:r>
              <a:rPr lang="af-ZA" sz="5400" i="1" dirty="0" smtClean="0"/>
              <a:t>“</a:t>
            </a:r>
            <a:r>
              <a:rPr lang="af-ZA" sz="5400" i="1" dirty="0"/>
              <a:t>My broers, julle moenie almal leermeesters wil wees nie, want julle moet weet dat ons wat leermeesters is, strenger as ander beoordeel sal word</a:t>
            </a:r>
            <a:r>
              <a:rPr lang="af-ZA" sz="5400" i="1" dirty="0" smtClean="0"/>
              <a:t>.”</a:t>
            </a:r>
            <a:endParaRPr lang="af-ZA" sz="5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af-ZA" i="1" dirty="0" smtClean="0"/>
              <a:t>“... a godly man shrinks form it. Nothing but this overwelming sense of being called, and of compulsion, should ever lead anyone to preach.” </a:t>
            </a:r>
            <a:r>
              <a:rPr lang="en-US" dirty="0" smtClean="0"/>
              <a:t/>
            </a:r>
            <a:br>
              <a:rPr lang="en-US" dirty="0" smtClean="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lstStyle/>
          <a:p>
            <a:r>
              <a:rPr lang="en-US" i="1" dirty="0" smtClean="0"/>
              <a:t> </a:t>
            </a:r>
            <a:r>
              <a:rPr lang="af-ZA" i="1" dirty="0" smtClean="0"/>
              <a:t>“There are plenty of popular preachers, but not many powerful ones, who preach in the power of the Spirit. Is it because the cost of such preaching is too great? It seems the only preaching that God honors...is the preaching of a man who is willing in himself to be both a weakling and a fool</a:t>
            </a:r>
            <a:r>
              <a:rPr lang="af-ZA" i="1" dirty="0" smtClean="0"/>
              <a:t>.”</a:t>
            </a:r>
            <a:br>
              <a:rPr lang="af-ZA" i="1" dirty="0" smtClean="0"/>
            </a:br>
            <a:r>
              <a:rPr lang="af-ZA" i="1" dirty="0" smtClean="0"/>
              <a:t>					    </a:t>
            </a:r>
            <a:r>
              <a:rPr lang="af-ZA" b="1" dirty="0" smtClean="0">
                <a:solidFill>
                  <a:srgbClr val="7030A0"/>
                </a:solidFill>
              </a:rPr>
              <a:t>M</a:t>
            </a:r>
            <a:r>
              <a:rPr lang="af-ZA" b="1" dirty="0" smtClean="0">
                <a:solidFill>
                  <a:srgbClr val="7030A0"/>
                </a:solidFill>
              </a:rPr>
              <a:t>. Lloyd-Jones</a:t>
            </a:r>
            <a:r>
              <a:rPr lang="af-ZA" dirty="0" smtClean="0">
                <a:solidFill>
                  <a:srgbClr val="7030A0"/>
                </a:solidFill>
              </a:rPr>
              <a:t> </a:t>
            </a:r>
            <a:endParaRPr lang="en-US" dirty="0">
              <a:solidFill>
                <a:srgbClr val="7030A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Rom 3:20</a:t>
            </a:r>
            <a:r>
              <a:rPr lang="af-ZA" sz="5400" i="1" dirty="0">
                <a:solidFill>
                  <a:srgbClr val="00B050"/>
                </a:solidFill>
              </a:rPr>
              <a:t> </a:t>
            </a:r>
            <a:r>
              <a:rPr lang="af-ZA" sz="5400" i="1" dirty="0"/>
              <a:t>	</a:t>
            </a:r>
            <a:r>
              <a:rPr lang="af-ZA" sz="5400" i="1" dirty="0" smtClean="0"/>
              <a:t/>
            </a:r>
            <a:br>
              <a:rPr lang="af-ZA" sz="5400" i="1" dirty="0" smtClean="0"/>
            </a:br>
            <a:r>
              <a:rPr lang="af-ZA" sz="5400" i="1" dirty="0" smtClean="0"/>
              <a:t/>
            </a:r>
            <a:br>
              <a:rPr lang="af-ZA" sz="5400" i="1" dirty="0" smtClean="0"/>
            </a:br>
            <a:r>
              <a:rPr lang="af-ZA" sz="5400" i="1" dirty="0" smtClean="0"/>
              <a:t>“</a:t>
            </a:r>
            <a:r>
              <a:rPr lang="af-ZA" sz="5400" i="1" dirty="0"/>
              <a:t>Daarom sal geen mens op grond van wetsonderhouding deur God vrygespreek word nie; inteendeel, deur die wet leer ‘n mens wat sonde is</a:t>
            </a:r>
            <a:r>
              <a:rPr lang="af-ZA" sz="5400" i="1" dirty="0" smtClean="0"/>
              <a:t>.”</a:t>
            </a:r>
            <a:endParaRPr lang="af-ZA" sz="5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Rom 3:28</a:t>
            </a:r>
            <a:r>
              <a:rPr lang="af-ZA" sz="5400" i="1" dirty="0">
                <a:solidFill>
                  <a:srgbClr val="00B050"/>
                </a:solidFill>
              </a:rPr>
              <a:t> </a:t>
            </a:r>
            <a:r>
              <a:rPr lang="af-ZA" sz="5400" i="1" dirty="0"/>
              <a:t>	</a:t>
            </a:r>
            <a:r>
              <a:rPr lang="af-ZA" sz="5400" i="1" dirty="0" smtClean="0"/>
              <a:t/>
            </a:r>
            <a:br>
              <a:rPr lang="af-ZA" sz="5400" i="1" dirty="0" smtClean="0"/>
            </a:br>
            <a:r>
              <a:rPr lang="af-ZA" sz="5400" i="1" dirty="0" smtClean="0"/>
              <a:t/>
            </a:r>
            <a:br>
              <a:rPr lang="af-ZA" sz="5400" i="1" dirty="0" smtClean="0"/>
            </a:br>
            <a:r>
              <a:rPr lang="af-ZA" sz="5400" i="1" dirty="0" smtClean="0"/>
              <a:t>“</a:t>
            </a:r>
            <a:r>
              <a:rPr lang="af-ZA" sz="5400" i="1" dirty="0"/>
              <a:t>Ons betoog is tog dat ‘n mens vrygespreek word omdat hy glo, nie omdat hy die wet onderhou nie</a:t>
            </a:r>
            <a:r>
              <a:rPr lang="af-ZA" sz="5400" i="1" dirty="0" smtClean="0"/>
              <a:t>.”</a:t>
            </a:r>
            <a:endParaRPr lang="af-ZA" sz="5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af-ZA" b="1" u="sng" dirty="0"/>
              <a:t>Waarvoor moet ek kyk vir valse leeraars?</a:t>
            </a:r>
            <a:endParaRPr lang="af-ZA" dirty="0"/>
          </a:p>
        </p:txBody>
      </p:sp>
      <p:sp>
        <p:nvSpPr>
          <p:cNvPr id="6" name="Content Placeholder 5"/>
          <p:cNvSpPr>
            <a:spLocks noGrp="1"/>
          </p:cNvSpPr>
          <p:nvPr>
            <p:ph idx="1"/>
          </p:nvPr>
        </p:nvSpPr>
        <p:spPr>
          <a:xfrm>
            <a:off x="214282" y="1600200"/>
            <a:ext cx="8715436" cy="5114948"/>
          </a:xfrm>
        </p:spPr>
        <p:txBody>
          <a:bodyPr>
            <a:noAutofit/>
          </a:bodyPr>
          <a:lstStyle/>
          <a:p>
            <a:pPr>
              <a:lnSpc>
                <a:spcPct val="150000"/>
              </a:lnSpc>
            </a:pPr>
            <a:r>
              <a:rPr lang="af-ZA" sz="4400" dirty="0"/>
              <a:t>Hulle verstaan en rol van die </a:t>
            </a:r>
            <a:r>
              <a:rPr lang="af-ZA" sz="4400" dirty="0" smtClean="0"/>
              <a:t>Skrif</a:t>
            </a:r>
            <a:endParaRPr lang="af-ZA" sz="4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1000"/>
          </a:stretch>
        </a:blipFill>
        <a:effectLst/>
      </p:bgPr>
    </p:bg>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af-ZA" b="1" u="sng" dirty="0"/>
              <a:t>Waarvoor moet ek kyk vir valse leeraars?</a:t>
            </a:r>
            <a:endParaRPr lang="af-ZA" dirty="0"/>
          </a:p>
        </p:txBody>
      </p:sp>
      <p:sp>
        <p:nvSpPr>
          <p:cNvPr id="6" name="Content Placeholder 5"/>
          <p:cNvSpPr>
            <a:spLocks noGrp="1"/>
          </p:cNvSpPr>
          <p:nvPr>
            <p:ph idx="1"/>
          </p:nvPr>
        </p:nvSpPr>
        <p:spPr>
          <a:xfrm>
            <a:off x="214282" y="1600200"/>
            <a:ext cx="8715436" cy="5114948"/>
          </a:xfrm>
        </p:spPr>
        <p:txBody>
          <a:bodyPr>
            <a:noAutofit/>
          </a:bodyPr>
          <a:lstStyle/>
          <a:p>
            <a:pPr>
              <a:lnSpc>
                <a:spcPct val="150000"/>
              </a:lnSpc>
            </a:pPr>
            <a:r>
              <a:rPr lang="af-ZA" sz="4400" dirty="0"/>
              <a:t>Hulle verstaan en rol van die </a:t>
            </a:r>
            <a:r>
              <a:rPr lang="af-ZA" sz="4400" dirty="0" smtClean="0"/>
              <a:t>Skrif</a:t>
            </a:r>
            <a:endParaRPr lang="af-ZA" sz="4400" dirty="0"/>
          </a:p>
          <a:p>
            <a:pPr>
              <a:lnSpc>
                <a:spcPct val="150000"/>
              </a:lnSpc>
            </a:pPr>
            <a:r>
              <a:rPr lang="af-ZA" sz="4400" dirty="0"/>
              <a:t>Wat is hulle doel/oog merk</a:t>
            </a:r>
            <a:r>
              <a:rPr lang="af-ZA" sz="4400" dirty="0" smtClean="0"/>
              <a:t>?</a:t>
            </a:r>
            <a:endParaRPr lang="af-ZA" sz="4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af-ZA" b="1" u="sng" dirty="0"/>
              <a:t>Waarvoor moet ek kyk vir valse leeraars?</a:t>
            </a:r>
            <a:endParaRPr lang="af-ZA" dirty="0"/>
          </a:p>
        </p:txBody>
      </p:sp>
      <p:sp>
        <p:nvSpPr>
          <p:cNvPr id="6" name="Content Placeholder 5"/>
          <p:cNvSpPr>
            <a:spLocks noGrp="1"/>
          </p:cNvSpPr>
          <p:nvPr>
            <p:ph idx="1"/>
          </p:nvPr>
        </p:nvSpPr>
        <p:spPr>
          <a:xfrm>
            <a:off x="214282" y="1600200"/>
            <a:ext cx="8715436" cy="5114948"/>
          </a:xfrm>
        </p:spPr>
        <p:txBody>
          <a:bodyPr>
            <a:noAutofit/>
          </a:bodyPr>
          <a:lstStyle/>
          <a:p>
            <a:pPr>
              <a:lnSpc>
                <a:spcPct val="150000"/>
              </a:lnSpc>
            </a:pPr>
            <a:r>
              <a:rPr lang="af-ZA" sz="4400" dirty="0"/>
              <a:t>Hulle verstaan en rol van die </a:t>
            </a:r>
            <a:r>
              <a:rPr lang="af-ZA" sz="4400" dirty="0" smtClean="0"/>
              <a:t>Skrif</a:t>
            </a:r>
            <a:endParaRPr lang="af-ZA" sz="4400" dirty="0"/>
          </a:p>
          <a:p>
            <a:pPr>
              <a:lnSpc>
                <a:spcPct val="150000"/>
              </a:lnSpc>
            </a:pPr>
            <a:r>
              <a:rPr lang="af-ZA" sz="4400" dirty="0"/>
              <a:t>Wat is hulle doel/oog merk</a:t>
            </a:r>
            <a:r>
              <a:rPr lang="af-ZA" sz="4400" dirty="0" smtClean="0"/>
              <a:t>?</a:t>
            </a:r>
            <a:endParaRPr lang="af-ZA" sz="4400" dirty="0"/>
          </a:p>
          <a:p>
            <a:pPr lvl="0">
              <a:lnSpc>
                <a:spcPct val="150000"/>
              </a:lnSpc>
            </a:pPr>
            <a:r>
              <a:rPr lang="af-ZA" sz="4400" dirty="0"/>
              <a:t>Ondersoek hulle motiewe en lewe</a:t>
            </a:r>
            <a:r>
              <a:rPr lang="af-ZA" sz="4400" dirty="0" smtClean="0"/>
              <a:t>.</a:t>
            </a:r>
            <a:endParaRPr lang="af-ZA" sz="4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af-ZA" b="1" u="sng" dirty="0"/>
              <a:t>Waarvoor moet ek kyk vir valse leeraars?</a:t>
            </a:r>
            <a:endParaRPr lang="af-ZA" dirty="0"/>
          </a:p>
        </p:txBody>
      </p:sp>
      <p:sp>
        <p:nvSpPr>
          <p:cNvPr id="6" name="Content Placeholder 5"/>
          <p:cNvSpPr>
            <a:spLocks noGrp="1"/>
          </p:cNvSpPr>
          <p:nvPr>
            <p:ph idx="1"/>
          </p:nvPr>
        </p:nvSpPr>
        <p:spPr>
          <a:xfrm>
            <a:off x="214282" y="1600200"/>
            <a:ext cx="8715436" cy="5114948"/>
          </a:xfrm>
        </p:spPr>
        <p:txBody>
          <a:bodyPr>
            <a:noAutofit/>
          </a:bodyPr>
          <a:lstStyle/>
          <a:p>
            <a:pPr>
              <a:lnSpc>
                <a:spcPct val="150000"/>
              </a:lnSpc>
            </a:pPr>
            <a:r>
              <a:rPr lang="af-ZA" sz="4400" dirty="0"/>
              <a:t>Hulle verstaan en rol van die </a:t>
            </a:r>
            <a:r>
              <a:rPr lang="af-ZA" sz="4400" dirty="0" smtClean="0"/>
              <a:t>Skrif</a:t>
            </a:r>
            <a:endParaRPr lang="af-ZA" sz="4400" dirty="0"/>
          </a:p>
          <a:p>
            <a:pPr>
              <a:lnSpc>
                <a:spcPct val="150000"/>
              </a:lnSpc>
            </a:pPr>
            <a:r>
              <a:rPr lang="af-ZA" sz="4400" dirty="0"/>
              <a:t>Wat is hulle doel/oog merk</a:t>
            </a:r>
            <a:r>
              <a:rPr lang="af-ZA" sz="4400" dirty="0" smtClean="0"/>
              <a:t>?</a:t>
            </a:r>
            <a:endParaRPr lang="af-ZA" sz="4400" dirty="0"/>
          </a:p>
          <a:p>
            <a:pPr lvl="0">
              <a:lnSpc>
                <a:spcPct val="150000"/>
              </a:lnSpc>
            </a:pPr>
            <a:r>
              <a:rPr lang="af-ZA" sz="4400" dirty="0"/>
              <a:t>Ondersoek hulle motiewe en lewe.</a:t>
            </a:r>
          </a:p>
          <a:p>
            <a:pPr lvl="0">
              <a:lnSpc>
                <a:spcPct val="150000"/>
              </a:lnSpc>
            </a:pPr>
            <a:r>
              <a:rPr lang="af-ZA" sz="4400" dirty="0"/>
              <a:t>Ondersoek die effek van hulle leer</a:t>
            </a:r>
            <a:r>
              <a:rPr lang="af-ZA" sz="4400" dirty="0" smtClean="0"/>
              <a:t>.</a:t>
            </a:r>
            <a:endParaRPr lang="af-ZA" sz="4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15000"/>
          </a:stretch>
        </a:blipFill>
        <a:effectLst/>
      </p:bgPr>
    </p:bg>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Matt. 7:15</a:t>
            </a:r>
            <a:r>
              <a:rPr lang="af-ZA" sz="5400" dirty="0">
                <a:solidFill>
                  <a:srgbClr val="00B050"/>
                </a:solidFill>
              </a:rPr>
              <a:t> </a:t>
            </a:r>
            <a:r>
              <a:rPr lang="af-ZA" sz="5400" dirty="0"/>
              <a:t>	</a:t>
            </a:r>
            <a:r>
              <a:rPr lang="af-ZA" sz="5400" dirty="0" smtClean="0"/>
              <a:t/>
            </a:r>
            <a:br>
              <a:rPr lang="af-ZA" sz="5400" dirty="0" smtClean="0"/>
            </a:br>
            <a:r>
              <a:rPr lang="af-ZA" sz="5400" dirty="0" smtClean="0"/>
              <a:t/>
            </a:r>
            <a:br>
              <a:rPr lang="af-ZA" sz="5400" dirty="0" smtClean="0"/>
            </a:br>
            <a:r>
              <a:rPr lang="af-ZA" sz="5400" dirty="0" smtClean="0"/>
              <a:t>"</a:t>
            </a:r>
            <a:r>
              <a:rPr lang="af-ZA" sz="5400" i="1" dirty="0"/>
              <a:t>Pas op vir die vals profete. Hulle kom na julle toe in skaapsklere, maar in werklikheid is hulle verskeurende wolwe</a:t>
            </a:r>
            <a:r>
              <a:rPr lang="af-ZA" sz="5400" dirty="0" smtClean="0"/>
              <a:t>.”</a:t>
            </a:r>
            <a:endParaRPr lang="af-ZA" sz="5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Matt. </a:t>
            </a:r>
            <a:r>
              <a:rPr lang="af-ZA" sz="5400" b="1" dirty="0" smtClean="0">
                <a:solidFill>
                  <a:srgbClr val="00B050"/>
                </a:solidFill>
              </a:rPr>
              <a:t>24:24</a:t>
            </a:r>
            <a:r>
              <a:rPr lang="af-ZA" sz="5400" b="1" dirty="0" smtClean="0"/>
              <a:t/>
            </a:r>
            <a:br>
              <a:rPr lang="af-ZA" sz="5400" b="1" dirty="0" smtClean="0"/>
            </a:br>
            <a:r>
              <a:rPr lang="af-ZA" sz="5400" i="1" dirty="0" smtClean="0"/>
              <a:t> </a:t>
            </a:r>
            <a:r>
              <a:rPr lang="af-ZA" sz="5400" i="1" dirty="0"/>
              <a:t>	</a:t>
            </a:r>
            <a:r>
              <a:rPr lang="af-ZA" sz="5400" i="1" dirty="0" smtClean="0"/>
              <a:t/>
            </a:r>
            <a:br>
              <a:rPr lang="af-ZA" sz="5400" i="1" dirty="0" smtClean="0"/>
            </a:br>
            <a:r>
              <a:rPr lang="af-ZA" sz="5400" i="1" dirty="0" smtClean="0"/>
              <a:t>“</a:t>
            </a:r>
            <a:r>
              <a:rPr lang="af-ZA" sz="5400" i="1" dirty="0"/>
              <a:t>Daar sal vals christusse en vals profete na vore kom, en hulle sal groot tekens en wonderwerke doen om, as dit moontlik was, selfs die uitverkorenes te mislei</a:t>
            </a:r>
            <a:r>
              <a:rPr lang="af-ZA" sz="5400" i="1" dirty="0" smtClean="0"/>
              <a:t>.”</a:t>
            </a:r>
            <a:endParaRPr lang="af-ZA" sz="5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a:solidFill>
                  <a:srgbClr val="00B050"/>
                </a:solidFill>
              </a:rPr>
              <a:t>2 Kor. 11:13</a:t>
            </a:r>
            <a:r>
              <a:rPr lang="af-ZA" sz="5400" i="1" dirty="0">
                <a:solidFill>
                  <a:srgbClr val="00B050"/>
                </a:solidFill>
              </a:rPr>
              <a:t> </a:t>
            </a:r>
            <a:r>
              <a:rPr lang="af-ZA" sz="5400" i="1" dirty="0"/>
              <a:t>	</a:t>
            </a:r>
            <a:r>
              <a:rPr lang="af-ZA" sz="5400" i="1" dirty="0" smtClean="0"/>
              <a:t/>
            </a:r>
            <a:br>
              <a:rPr lang="af-ZA" sz="5400" i="1" dirty="0" smtClean="0"/>
            </a:br>
            <a:r>
              <a:rPr lang="af-ZA" sz="5400" i="1" dirty="0" smtClean="0"/>
              <a:t/>
            </a:r>
            <a:br>
              <a:rPr lang="af-ZA" sz="5400" i="1" dirty="0" smtClean="0"/>
            </a:br>
            <a:r>
              <a:rPr lang="af-ZA" sz="5400" i="1" dirty="0" smtClean="0"/>
              <a:t>“</a:t>
            </a:r>
            <a:r>
              <a:rPr lang="af-ZA" sz="5400" i="1" dirty="0"/>
              <a:t>Sulke mense is vals apostels; hulle gaan oneerlik te werk deur voor te gee dat hulle apostels van Christus is</a:t>
            </a:r>
            <a:r>
              <a:rPr lang="af-ZA" sz="5400" i="1" dirty="0" smtClean="0"/>
              <a:t>.”</a:t>
            </a:r>
            <a:endParaRPr lang="af-ZA" sz="5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5400" b="1" dirty="0" smtClean="0">
                <a:solidFill>
                  <a:srgbClr val="00B050"/>
                </a:solidFill>
              </a:rPr>
              <a:t>2 Kor. 11:15</a:t>
            </a:r>
            <a:r>
              <a:rPr lang="af-ZA" sz="5400" i="1" dirty="0" smtClean="0">
                <a:solidFill>
                  <a:srgbClr val="00B050"/>
                </a:solidFill>
              </a:rPr>
              <a:t>	</a:t>
            </a:r>
            <a:r>
              <a:rPr lang="af-ZA" sz="5400" i="1" dirty="0" smtClean="0"/>
              <a:t/>
            </a:r>
            <a:br>
              <a:rPr lang="af-ZA" sz="5400" i="1" dirty="0" smtClean="0"/>
            </a:br>
            <a:r>
              <a:rPr lang="af-ZA" sz="5400" i="1" dirty="0" smtClean="0"/>
              <a:t/>
            </a:r>
            <a:br>
              <a:rPr lang="af-ZA" sz="5400" i="1" dirty="0" smtClean="0"/>
            </a:br>
            <a:r>
              <a:rPr lang="af-ZA" sz="5400" i="1" dirty="0" smtClean="0"/>
              <a:t>“ </a:t>
            </a:r>
            <a:r>
              <a:rPr lang="af-ZA" sz="5400" i="1" dirty="0" smtClean="0"/>
              <a:t>Daarom is dit ook nie snaaks dat sy dienaars hulle voordoen as mense wat die wil van God doen nie. Aan die einde sal hulle kry wat hulle vir hulle dade verdien</a:t>
            </a:r>
            <a:r>
              <a:rPr lang="af-ZA" sz="5400" i="1" dirty="0" smtClean="0"/>
              <a:t>.”</a:t>
            </a:r>
            <a:endParaRPr lang="af-ZA" sz="5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b="1000"/>
          </a:stretch>
        </a:blipFill>
        <a:effectLst/>
      </p:bgPr>
    </p:bg>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a:solidFill>
                  <a:srgbClr val="00B050"/>
                </a:solidFill>
              </a:rPr>
              <a:t>Gal 1:8 </a:t>
            </a:r>
            <a:r>
              <a:rPr lang="af-ZA" sz="4800" i="1" dirty="0" smtClean="0"/>
              <a:t/>
            </a:r>
            <a:br>
              <a:rPr lang="af-ZA" sz="4800" i="1" dirty="0" smtClean="0"/>
            </a:br>
            <a:r>
              <a:rPr lang="af-ZA" sz="4800" i="1" dirty="0" smtClean="0"/>
              <a:t/>
            </a:r>
            <a:br>
              <a:rPr lang="af-ZA" sz="4800" i="1" dirty="0" smtClean="0"/>
            </a:br>
            <a:r>
              <a:rPr lang="af-ZA" sz="4800" i="1" dirty="0" smtClean="0"/>
              <a:t>“</a:t>
            </a:r>
            <a:r>
              <a:rPr lang="af-ZA" sz="4800" i="1" dirty="0"/>
              <a:t>Maar al sou een van ons of selfs ‘n engel uit die hemel aan julle ‘n evangelie verkondig wat in stryd is met die evangelie wat ons aan julle verkondig het—die vloek van God sal hom tref</a:t>
            </a:r>
            <a:r>
              <a:rPr lang="af-ZA" sz="4800" i="1" dirty="0" smtClean="0"/>
              <a:t>!”</a:t>
            </a:r>
            <a:endParaRPr lang="af-ZA" sz="4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sz="4800" b="1" dirty="0" smtClean="0">
                <a:solidFill>
                  <a:srgbClr val="00B050"/>
                </a:solidFill>
              </a:rPr>
              <a:t>Gal 1:9</a:t>
            </a:r>
            <a:r>
              <a:rPr lang="af-ZA" sz="4800" i="1" dirty="0" smtClean="0">
                <a:solidFill>
                  <a:srgbClr val="00B050"/>
                </a:solidFill>
              </a:rPr>
              <a:t> </a:t>
            </a:r>
            <a:r>
              <a:rPr lang="af-ZA" sz="4800" i="1" dirty="0" smtClean="0"/>
              <a:t/>
            </a:r>
            <a:br>
              <a:rPr lang="af-ZA" sz="4800" i="1" dirty="0" smtClean="0"/>
            </a:br>
            <a:r>
              <a:rPr lang="af-ZA" sz="4800" i="1" dirty="0" smtClean="0"/>
              <a:t/>
            </a:r>
            <a:br>
              <a:rPr lang="af-ZA" sz="4800" i="1" dirty="0" smtClean="0"/>
            </a:br>
            <a:r>
              <a:rPr lang="af-ZA" sz="4800" i="1" dirty="0" smtClean="0"/>
              <a:t>“</a:t>
            </a:r>
            <a:r>
              <a:rPr lang="af-ZA" sz="4800" i="1" dirty="0" smtClean="0"/>
              <a:t>Ons het dit voorheen al gesê en ek sê dit nou weer: As iemand aan julle ‘n evangelie verkondig wat in stryd is met die evangelie wat julle ontvang het—die vloek van God sal hom tref</a:t>
            </a:r>
            <a:r>
              <a:rPr lang="af-ZA" sz="4800" i="1" dirty="0" smtClean="0"/>
              <a:t>!”</a:t>
            </a:r>
            <a:endParaRPr lang="af-ZA" sz="4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222</Words>
  <Application>Microsoft Office PowerPoint</Application>
  <PresentationFormat>On-screen Show (4:3)</PresentationFormat>
  <Paragraphs>27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Karakter van die valse leraar   I Tim. 1:3-11  </vt:lpstr>
      <vt:lpstr>Slide 2</vt:lpstr>
      <vt:lpstr>Matt. 7:15    "Pas op vir die vals profete. Hulle kom na julle toe in skaapsklere, maar in werklikheid is hulle verskeurende wolwe.”</vt:lpstr>
      <vt:lpstr>Matt. 24:24    “Daar sal vals christusse en vals profete na vore kom, en hulle sal groot tekens en wonderwerke doen om, as dit moontlik was, selfs die uitverkorenes te mislei.”</vt:lpstr>
      <vt:lpstr>2 Kor. 11:13    “Sulke mense is vals apostels; hulle gaan oneerlik te werk deur voor te gee dat hulle apostels van Christus is.”</vt:lpstr>
      <vt:lpstr>2 Kor. 11:15   “ Daarom is dit ook nie snaaks dat sy dienaars hulle voordoen as mense wat die wil van God doen nie. Aan die einde sal hulle kry wat hulle vir hulle dade verdien.”</vt:lpstr>
      <vt:lpstr>Slide 7</vt:lpstr>
      <vt:lpstr>Gal 1:8   “Maar al sou een van ons of selfs ‘n engel uit die hemel aan julle ‘n evangelie verkondig wat in stryd is met die evangelie wat ons aan julle verkondig het—die vloek van God sal hom tref!”</vt:lpstr>
      <vt:lpstr>Gal 1:9   “Ons het dit voorheen al gesê en ek sê dit nou weer: As iemand aan julle ‘n evangelie verkondig wat in stryd is met die evangelie wat julle ontvang het—die vloek van God sal hom tref!”</vt:lpstr>
      <vt:lpstr>Slide 10</vt:lpstr>
      <vt:lpstr>Gal 5:6   “In Christus Jesus is dit nie van belang of jy besny is of nie. Al wat van belang is, is geloof wat deur die liefde tot dade oorgaan.”</vt:lpstr>
      <vt:lpstr>Slide 12</vt:lpstr>
      <vt:lpstr>Jak. 3:1    “My broers, julle moenie almal leermeesters wil wees nie, want julle moet weet dat ons wat leermeesters is, strenger as ander beoordeel sal word.”</vt:lpstr>
      <vt:lpstr>“... a godly man shrinks form it. Nothing but this overwelming sense of being called, and of compulsion, should ever lead anyone to preach.”  </vt:lpstr>
      <vt:lpstr> “There are plenty of popular preachers, but not many powerful ones, who preach in the power of the Spirit. Is it because the cost of such preaching is too great? It seems the only preaching that God honors...is the preaching of a man who is willing in himself to be both a weakling and a fool.”          M. Lloyd-Jones </vt:lpstr>
      <vt:lpstr>Slide 16</vt:lpstr>
      <vt:lpstr>Rom 3:20    “Daarom sal geen mens op grond van wetsonderhouding deur God vrygespreek word nie; inteendeel, deur die wet leer ‘n mens wat sonde is.”</vt:lpstr>
      <vt:lpstr>Rom 3:28    “Ons betoog is tog dat ‘n mens vrygespreek word omdat hy glo, nie omdat hy die wet onderhou nie.”</vt:lpstr>
      <vt:lpstr>Waarvoor moet ek kyk vir valse leeraars?</vt:lpstr>
      <vt:lpstr>Waarvoor moet ek kyk vir valse leeraars?</vt:lpstr>
      <vt:lpstr>Waarvoor moet ek kyk vir valse leeraars?</vt:lpstr>
      <vt:lpstr>Waarvoor moet ek kyk vir valse leeraars?</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Windows User</cp:lastModifiedBy>
  <cp:revision>5</cp:revision>
  <dcterms:created xsi:type="dcterms:W3CDTF">2011-04-15T06:29:45Z</dcterms:created>
  <dcterms:modified xsi:type="dcterms:W3CDTF">2019-10-10T05:28:17Z</dcterms:modified>
</cp:coreProperties>
</file>