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62" autoAdjust="0"/>
    <p:restoredTop sz="94660"/>
  </p:normalViewPr>
  <p:slideViewPr>
    <p:cSldViewPr>
      <p:cViewPr varScale="1">
        <p:scale>
          <a:sx n="110" d="100"/>
          <a:sy n="110" d="100"/>
        </p:scale>
        <p:origin x="-20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A4953A-02C5-40E3-A6FF-96A2CB385A14}"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C9EE00-2CEA-41ED-AAC6-7AD2DB06053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A4953A-02C5-40E3-A6FF-96A2CB385A14}"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C9EE00-2CEA-41ED-AAC6-7AD2DB06053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A4953A-02C5-40E3-A6FF-96A2CB385A14}"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C9EE00-2CEA-41ED-AAC6-7AD2DB06053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A4953A-02C5-40E3-A6FF-96A2CB385A14}"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C9EE00-2CEA-41ED-AAC6-7AD2DB06053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A4953A-02C5-40E3-A6FF-96A2CB385A14}"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C9EE00-2CEA-41ED-AAC6-7AD2DB06053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A4953A-02C5-40E3-A6FF-96A2CB385A14}" type="datetimeFigureOut">
              <a:rPr lang="en-US" smtClean="0"/>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C9EE00-2CEA-41ED-AAC6-7AD2DB06053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A4953A-02C5-40E3-A6FF-96A2CB385A14}" type="datetimeFigureOut">
              <a:rPr lang="en-US" smtClean="0"/>
              <a:t>6/2/2022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C9EE00-2CEA-41ED-AAC6-7AD2DB06053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A4953A-02C5-40E3-A6FF-96A2CB385A14}" type="datetimeFigureOut">
              <a:rPr lang="en-US" smtClean="0"/>
              <a:t>6/2/2022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C9EE00-2CEA-41ED-AAC6-7AD2DB06053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4953A-02C5-40E3-A6FF-96A2CB385A14}" type="datetimeFigureOut">
              <a:rPr lang="en-US" smtClean="0"/>
              <a:t>6/2/2022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C9EE00-2CEA-41ED-AAC6-7AD2DB06053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A4953A-02C5-40E3-A6FF-96A2CB385A14}" type="datetimeFigureOut">
              <a:rPr lang="en-US" smtClean="0"/>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C9EE00-2CEA-41ED-AAC6-7AD2DB06053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A4953A-02C5-40E3-A6FF-96A2CB385A14}" type="datetimeFigureOut">
              <a:rPr lang="en-US" smtClean="0"/>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C9EE00-2CEA-41ED-AAC6-7AD2DB06053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A4953A-02C5-40E3-A6FF-96A2CB385A14}" type="datetimeFigureOut">
              <a:rPr lang="en-US" smtClean="0"/>
              <a:t>6/2/2022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C9EE00-2CEA-41ED-AAC6-7AD2DB06053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Burgers </a:t>
            </a:r>
            <a:r>
              <a:rPr lang="af-ZA" b="1" dirty="0"/>
              <a:t>van Sy koninkryk</a:t>
            </a:r>
            <a:r>
              <a:rPr lang="en-US" dirty="0"/>
              <a:t/>
            </a:r>
            <a:br>
              <a:rPr lang="en-US" dirty="0"/>
            </a:br>
            <a:r>
              <a:rPr lang="en-US" dirty="0" smtClean="0"/>
              <a:t/>
            </a:r>
            <a:br>
              <a:rPr lang="en-US" dirty="0" smtClean="0"/>
            </a:br>
            <a:r>
              <a:rPr lang="af-ZA" b="1" u="sng" dirty="0" smtClean="0"/>
              <a:t>Jes. 55:8-9</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Gal. </a:t>
            </a:r>
            <a:r>
              <a:rPr lang="af-ZA" b="1" i="1" dirty="0" smtClean="0">
                <a:solidFill>
                  <a:srgbClr val="00B050"/>
                </a:solidFill>
              </a:rPr>
              <a:t>6:14</a:t>
            </a:r>
            <a:r>
              <a:rPr lang="af-ZA" b="1" i="1" dirty="0" smtClean="0"/>
              <a:t/>
            </a:r>
            <a:br>
              <a:rPr lang="af-ZA" b="1" i="1" dirty="0" smtClean="0"/>
            </a:br>
            <a:r>
              <a:rPr lang="af-ZA" b="1" i="1" dirty="0"/>
              <a:t/>
            </a:r>
            <a:br>
              <a:rPr lang="af-ZA" b="1" i="1" dirty="0"/>
            </a:br>
            <a:r>
              <a:rPr lang="af-ZA" i="1" dirty="0" smtClean="0"/>
              <a:t>“Maar </a:t>
            </a:r>
            <a:r>
              <a:rPr lang="af-ZA" i="1" dirty="0"/>
              <a:t>wat my betref, mag God verhoed dat ek ooit oor iets anders roem as oor die kruis van ons Here Jesus Christus, want deur die kruis is die wêreld vir my dood en ek vir die wêreld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Ek het genoeg in </a:t>
            </a:r>
            <a:r>
              <a:rPr lang="af-ZA" dirty="0" smtClean="0">
                <a:solidFill>
                  <a:srgbClr val="FF0000"/>
                </a:solidFill>
              </a:rPr>
              <a:t>Christus</a:t>
            </a:r>
            <a:r>
              <a:rPr lang="af-ZA" dirty="0" smtClean="0"/>
              <a:t/>
            </a:r>
            <a:br>
              <a:rPr lang="af-ZA" dirty="0" smtClean="0"/>
            </a:br>
            <a:r>
              <a:rPr lang="af-ZA" dirty="0"/>
              <a:t/>
            </a:r>
            <a:br>
              <a:rPr lang="af-ZA" dirty="0"/>
            </a:br>
            <a:r>
              <a:rPr lang="af-ZA" dirty="0" smtClean="0"/>
              <a:t> </a:t>
            </a:r>
            <a:r>
              <a:rPr lang="en-US" dirty="0"/>
              <a:t/>
            </a:r>
            <a:br>
              <a:rPr lang="en-US" dirty="0"/>
            </a:br>
            <a:r>
              <a:rPr lang="af-ZA" b="1" i="1" dirty="0">
                <a:solidFill>
                  <a:srgbClr val="00B050"/>
                </a:solidFill>
              </a:rPr>
              <a:t>II Kor. 9:8	</a:t>
            </a:r>
            <a:r>
              <a:rPr lang="af-ZA" b="1" i="1" dirty="0" smtClean="0"/>
              <a:t/>
            </a:r>
            <a:br>
              <a:rPr lang="af-ZA" b="1" i="1" dirty="0" smtClean="0"/>
            </a:br>
            <a:r>
              <a:rPr lang="af-ZA" i="1" dirty="0" smtClean="0"/>
              <a:t>“</a:t>
            </a:r>
            <a:r>
              <a:rPr lang="af-ZA" i="1" dirty="0"/>
              <a:t>En God is by magte om aan julle alles in oorvloed te skenk, sodat julle in alle opsigte altyd van alles genoeg kan hê en volop kan bydra vir elke goeie werk.”</a:t>
            </a:r>
            <a:r>
              <a:rPr lang="en-US" dirty="0"/>
              <a:t/>
            </a:r>
            <a:br>
              <a:rPr lang="en-US"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In Christus is ons </a:t>
            </a:r>
            <a:r>
              <a:rPr lang="af-ZA" dirty="0" smtClean="0">
                <a:solidFill>
                  <a:srgbClr val="FF0000"/>
                </a:solidFill>
              </a:rPr>
              <a:t>guns</a:t>
            </a:r>
            <a:r>
              <a:rPr lang="af-ZA" dirty="0" smtClean="0"/>
              <a:t/>
            </a:r>
            <a:br>
              <a:rPr lang="af-ZA" dirty="0" smtClean="0"/>
            </a:br>
            <a:r>
              <a:rPr lang="af-ZA" dirty="0"/>
              <a:t/>
            </a:r>
            <a:br>
              <a:rPr lang="af-ZA" dirty="0"/>
            </a:br>
            <a:r>
              <a:rPr lang="en-US" dirty="0"/>
              <a:t/>
            </a:r>
            <a:br>
              <a:rPr lang="en-US" dirty="0"/>
            </a:br>
            <a:r>
              <a:rPr lang="af-ZA" b="1" i="1" dirty="0">
                <a:solidFill>
                  <a:srgbClr val="00B050"/>
                </a:solidFill>
              </a:rPr>
              <a:t>II Kor. 1:20</a:t>
            </a:r>
            <a:r>
              <a:rPr lang="af-ZA" i="1" dirty="0">
                <a:solidFill>
                  <a:srgbClr val="00B050"/>
                </a:solidFill>
              </a:rPr>
              <a:t>	</a:t>
            </a:r>
            <a:r>
              <a:rPr lang="af-ZA" i="1" dirty="0" smtClean="0"/>
              <a:t/>
            </a:r>
            <a:br>
              <a:rPr lang="af-ZA" i="1" dirty="0" smtClean="0"/>
            </a:br>
            <a:r>
              <a:rPr lang="af-ZA" i="1" dirty="0" smtClean="0"/>
              <a:t>“</a:t>
            </a:r>
            <a:r>
              <a:rPr lang="af-ZA" i="1" dirty="0"/>
              <a:t>Hy is die “ja” van God, die “ja” op al die beloftes van God. Daarom is dit ook deur Christus dat ons tot eer van God daarop “Amen” sê</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Kort niks nie</a:t>
            </a:r>
            <a:r>
              <a:rPr lang="af-ZA" dirty="0" smtClean="0">
                <a:solidFill>
                  <a:srgbClr val="FF0000"/>
                </a:solidFill>
              </a:rPr>
              <a:t>:</a:t>
            </a:r>
            <a:r>
              <a:rPr lang="af-ZA" dirty="0" smtClean="0"/>
              <a:t/>
            </a:r>
            <a:br>
              <a:rPr lang="af-ZA" dirty="0" smtClean="0"/>
            </a:br>
            <a:r>
              <a:rPr lang="en-US" dirty="0">
                <a:solidFill>
                  <a:srgbClr val="00B050"/>
                </a:solidFill>
              </a:rPr>
              <a:t/>
            </a:r>
            <a:br>
              <a:rPr lang="en-US" dirty="0">
                <a:solidFill>
                  <a:srgbClr val="00B050"/>
                </a:solidFill>
              </a:rPr>
            </a:br>
            <a:r>
              <a:rPr lang="af-ZA" b="1" i="1" dirty="0">
                <a:solidFill>
                  <a:srgbClr val="00B050"/>
                </a:solidFill>
              </a:rPr>
              <a:t>Fil. 4:19		</a:t>
            </a:r>
            <a:r>
              <a:rPr lang="af-ZA" b="1" i="1" dirty="0" smtClean="0"/>
              <a:t/>
            </a:r>
            <a:br>
              <a:rPr lang="af-ZA" b="1" i="1" dirty="0" smtClean="0"/>
            </a:br>
            <a:r>
              <a:rPr lang="af-ZA" i="1" dirty="0" smtClean="0"/>
              <a:t>“</a:t>
            </a:r>
            <a:r>
              <a:rPr lang="af-ZA" i="1" dirty="0"/>
              <a:t>En my God sal in elke behoefte van julle ryklik voorsien volgens sy wonderbaarlike rykdom in Christus Jesus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Vra net wat jy wil</a:t>
            </a:r>
            <a:r>
              <a:rPr lang="af-ZA" dirty="0" smtClean="0">
                <a:solidFill>
                  <a:srgbClr val="FF0000"/>
                </a:solidFill>
              </a:rPr>
              <a:t>:</a:t>
            </a:r>
            <a:r>
              <a:rPr lang="af-ZA" dirty="0" smtClean="0"/>
              <a:t/>
            </a:r>
            <a:br>
              <a:rPr lang="af-ZA" dirty="0" smtClean="0"/>
            </a:br>
            <a:r>
              <a:rPr lang="en-US" dirty="0"/>
              <a:t/>
            </a:r>
            <a:br>
              <a:rPr lang="en-US" dirty="0"/>
            </a:br>
            <a:r>
              <a:rPr lang="af-ZA" b="1" i="1" dirty="0">
                <a:solidFill>
                  <a:srgbClr val="00B050"/>
                </a:solidFill>
              </a:rPr>
              <a:t>Joh. 15:7</a:t>
            </a:r>
            <a:r>
              <a:rPr lang="af-ZA" i="1" dirty="0">
                <a:solidFill>
                  <a:srgbClr val="00B050"/>
                </a:solidFill>
              </a:rPr>
              <a:t>	</a:t>
            </a:r>
            <a:r>
              <a:rPr lang="af-ZA" i="1" dirty="0" smtClean="0"/>
              <a:t/>
            </a:r>
            <a:br>
              <a:rPr lang="af-ZA" i="1" dirty="0" smtClean="0"/>
            </a:br>
            <a:r>
              <a:rPr lang="af-ZA" i="1" dirty="0" smtClean="0"/>
              <a:t>“</a:t>
            </a:r>
            <a:r>
              <a:rPr lang="af-ZA" i="1" dirty="0"/>
              <a:t>As julle in My bly en my woorde in julle, vra dan net wat julle wil hê, en julle sal dit kry.”</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Niks is onmoontlik </a:t>
            </a:r>
            <a:r>
              <a:rPr lang="af-ZA" dirty="0" smtClean="0">
                <a:solidFill>
                  <a:srgbClr val="FF0000"/>
                </a:solidFill>
              </a:rPr>
              <a:t>nie</a:t>
            </a:r>
            <a:r>
              <a:rPr lang="af-ZA" dirty="0" smtClean="0"/>
              <a:t/>
            </a:r>
            <a:br>
              <a:rPr lang="af-ZA" dirty="0" smtClean="0"/>
            </a:br>
            <a:r>
              <a:rPr lang="en-US" dirty="0"/>
              <a:t/>
            </a:r>
            <a:br>
              <a:rPr lang="en-US" dirty="0"/>
            </a:br>
            <a:r>
              <a:rPr lang="af-ZA" b="1" i="1" dirty="0">
                <a:solidFill>
                  <a:srgbClr val="00B050"/>
                </a:solidFill>
              </a:rPr>
              <a:t>Matt. 17:20</a:t>
            </a:r>
            <a:r>
              <a:rPr lang="af-ZA" i="1" dirty="0"/>
              <a:t>	</a:t>
            </a:r>
            <a:r>
              <a:rPr lang="af-ZA" i="1" dirty="0" smtClean="0"/>
              <a:t/>
            </a:r>
            <a:br>
              <a:rPr lang="af-ZA" i="1" dirty="0" smtClean="0"/>
            </a:br>
            <a:r>
              <a:rPr lang="af-ZA" i="1" dirty="0" smtClean="0"/>
              <a:t>“Dit </a:t>
            </a:r>
            <a:r>
              <a:rPr lang="af-ZA" i="1" dirty="0"/>
              <a:t>verseker Ek julle: As julle maar geloof het so groot soos 'n mosterdsaadjie, sal julle vir hierdie berg sê: ‘Gaan staan daar anderkant!’ en hy sal gaan. Niks sal vir julle onmoontlik wees nie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central thing about the kingdom of Jesus Christ is a personal relationship to Himself, not public usefulness to men.”</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Oswald Chambers</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12:2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Julle moenie aan hierdie sondige wêreld gelyk word nie, maar laat God julle verander deur julle denke te vernuwe. Dan sal julle ook kan onderskei wat die wil van God is, wat vir Hom goed en aanneemlik en volmaak is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It is helpful to us to fix our attention on the Godward aspect of christian work; to realise that the work of God does not mean so much man’s work for God, as God own work through man</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Hudson Taylor</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Matt. 13:31-33</a:t>
            </a:r>
            <a:r>
              <a:rPr lang="af-ZA" i="1" dirty="0">
                <a:solidFill>
                  <a:srgbClr val="00B050"/>
                </a:solidFill>
              </a:rPr>
              <a:t>	</a:t>
            </a:r>
            <a:r>
              <a:rPr lang="af-ZA" i="1" dirty="0" smtClean="0"/>
              <a:t/>
            </a:r>
            <a:br>
              <a:rPr lang="af-ZA" i="1" dirty="0" smtClean="0"/>
            </a:br>
            <a:r>
              <a:rPr lang="af-ZA" i="1" dirty="0" smtClean="0"/>
              <a:t>“</a:t>
            </a:r>
            <a:r>
              <a:rPr lang="af-ZA" i="1" dirty="0"/>
              <a:t>Hy het nog 'n gelykenis aan hulle voorgehou en gesê: “Die koninkryk van die hemel is soos 'n mosterdsaadjie wat iemand gevat en in sy land geplant het. Dit is die kleinste van al die soorte saad, maar as dit uitgegroei het, is dit groter as die tuinplante en word dit 'n boom, sodat die voëls in sy takke kom nes maak</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Hy het hulle nog 'n gelykenis vertel: “Die koninkryk van die hemel is soos suurdeeg wat 'n vrou gevat en in 'n groot skottel meel ingewerk het totdat dit heeltemal deursuur was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graphicFrame>
        <p:nvGraphicFramePr>
          <p:cNvPr id="7" name="Table 6"/>
          <p:cNvGraphicFramePr>
            <a:graphicFrameLocks noGrp="1"/>
          </p:cNvGraphicFramePr>
          <p:nvPr/>
        </p:nvGraphicFramePr>
        <p:xfrm>
          <a:off x="357158" y="428603"/>
          <a:ext cx="8215370" cy="6143670"/>
        </p:xfrm>
        <a:graphic>
          <a:graphicData uri="http://schemas.openxmlformats.org/drawingml/2006/table">
            <a:tbl>
              <a:tblPr firstRow="1" bandRow="1">
                <a:tableStyleId>{5C22544A-7EE6-4342-B048-85BDC9FD1C3A}</a:tableStyleId>
              </a:tblPr>
              <a:tblGrid>
                <a:gridCol w="4107685"/>
                <a:gridCol w="4107685"/>
              </a:tblGrid>
              <a:tr h="682630">
                <a:tc>
                  <a:txBody>
                    <a:bodyPr/>
                    <a:lstStyle/>
                    <a:p>
                      <a:pPr algn="ctr">
                        <a:lnSpc>
                          <a:spcPct val="150000"/>
                        </a:lnSpc>
                        <a:spcAft>
                          <a:spcPts val="0"/>
                        </a:spcAft>
                      </a:pPr>
                      <a:r>
                        <a:rPr lang="af-ZA" sz="2000" b="1" u="sng" dirty="0">
                          <a:solidFill>
                            <a:srgbClr val="000000"/>
                          </a:solidFill>
                          <a:latin typeface="Cambria"/>
                          <a:ea typeface="Times New Roman"/>
                          <a:cs typeface="Times New Roman"/>
                        </a:rPr>
                        <a:t>Wat die wêreld sê</a:t>
                      </a:r>
                      <a:endParaRPr lang="en-US" sz="2000" u="sng" dirty="0">
                        <a:solidFill>
                          <a:srgbClr val="000000"/>
                        </a:solidFill>
                        <a:latin typeface="Times New Roman"/>
                        <a:ea typeface="Times New Roman"/>
                      </a:endParaRPr>
                    </a:p>
                  </a:txBody>
                  <a:tcPr marL="68580" marR="68580" marT="0" marB="0"/>
                </a:tc>
                <a:tc>
                  <a:txBody>
                    <a:bodyPr/>
                    <a:lstStyle/>
                    <a:p>
                      <a:pPr algn="ctr">
                        <a:lnSpc>
                          <a:spcPct val="150000"/>
                        </a:lnSpc>
                        <a:spcAft>
                          <a:spcPts val="0"/>
                        </a:spcAft>
                      </a:pPr>
                      <a:r>
                        <a:rPr lang="af-ZA" sz="2000" b="1" u="sng" dirty="0">
                          <a:solidFill>
                            <a:srgbClr val="000000"/>
                          </a:solidFill>
                          <a:latin typeface="Cambria"/>
                          <a:ea typeface="Times New Roman"/>
                          <a:cs typeface="Times New Roman"/>
                        </a:rPr>
                        <a:t>Wat Christus sê</a:t>
                      </a:r>
                      <a:endParaRPr lang="en-US" sz="2000" u="sng" dirty="0">
                        <a:solidFill>
                          <a:srgbClr val="000000"/>
                        </a:solidFill>
                        <a:latin typeface="Times New Roman"/>
                        <a:ea typeface="Times New Roman"/>
                      </a:endParaRPr>
                    </a:p>
                  </a:txBody>
                  <a:tcPr marL="68580" marR="68580" marT="0" marB="0"/>
                </a:tc>
              </a:tr>
              <a:tr h="682630">
                <a:tc>
                  <a:txBody>
                    <a:bodyPr/>
                    <a:lstStyle/>
                    <a:p>
                      <a:pPr>
                        <a:lnSpc>
                          <a:spcPct val="150000"/>
                        </a:lnSpc>
                        <a:spcAft>
                          <a:spcPts val="0"/>
                        </a:spcAft>
                      </a:pPr>
                      <a:r>
                        <a:rPr lang="af-ZA" sz="2000" dirty="0">
                          <a:solidFill>
                            <a:srgbClr val="000000"/>
                          </a:solidFill>
                          <a:latin typeface="Cambria"/>
                          <a:ea typeface="Times New Roman"/>
                          <a:cs typeface="Times New Roman"/>
                        </a:rPr>
                        <a:t>Suksess is alles</a:t>
                      </a:r>
                      <a:endParaRPr lang="en-US" sz="2000" dirty="0">
                        <a:solidFill>
                          <a:srgbClr val="000000"/>
                        </a:solidFill>
                        <a:latin typeface="Times New Roman"/>
                        <a:ea typeface="Times New Roman"/>
                      </a:endParaRPr>
                    </a:p>
                  </a:txBody>
                  <a:tcPr marL="68580" marR="68580" marT="0" marB="0"/>
                </a:tc>
                <a:tc>
                  <a:txBody>
                    <a:bodyPr/>
                    <a:lstStyle/>
                    <a:p>
                      <a:pPr>
                        <a:lnSpc>
                          <a:spcPct val="150000"/>
                        </a:lnSpc>
                        <a:spcAft>
                          <a:spcPts val="0"/>
                        </a:spcAft>
                      </a:pPr>
                      <a:r>
                        <a:rPr lang="af-ZA" sz="2000">
                          <a:solidFill>
                            <a:srgbClr val="000000"/>
                          </a:solidFill>
                          <a:latin typeface="Cambria"/>
                          <a:ea typeface="Times New Roman"/>
                          <a:cs typeface="Times New Roman"/>
                        </a:rPr>
                        <a:t>Gehoorsaamheid is onmisbaar</a:t>
                      </a:r>
                      <a:endParaRPr lang="en-US" sz="2000">
                        <a:solidFill>
                          <a:srgbClr val="000000"/>
                        </a:solidFill>
                        <a:latin typeface="Times New Roman"/>
                        <a:ea typeface="Times New Roman"/>
                      </a:endParaRPr>
                    </a:p>
                  </a:txBody>
                  <a:tcPr marL="68580" marR="68580" marT="0" marB="0"/>
                </a:tc>
              </a:tr>
              <a:tr h="682630">
                <a:tc>
                  <a:txBody>
                    <a:bodyPr/>
                    <a:lstStyle/>
                    <a:p>
                      <a:pPr>
                        <a:lnSpc>
                          <a:spcPct val="150000"/>
                        </a:lnSpc>
                        <a:spcAft>
                          <a:spcPts val="0"/>
                        </a:spcAft>
                      </a:pPr>
                      <a:r>
                        <a:rPr lang="af-ZA" sz="2000" dirty="0">
                          <a:solidFill>
                            <a:srgbClr val="000000"/>
                          </a:solidFill>
                          <a:latin typeface="Times New Roman"/>
                          <a:ea typeface="Times New Roman"/>
                        </a:rPr>
                        <a:t>Werk om te heers</a:t>
                      </a:r>
                      <a:endParaRPr lang="en-US" sz="2000" dirty="0">
                        <a:solidFill>
                          <a:srgbClr val="000000"/>
                        </a:solidFill>
                        <a:latin typeface="Times New Roman"/>
                        <a:ea typeface="Times New Roman"/>
                      </a:endParaRPr>
                    </a:p>
                  </a:txBody>
                  <a:tcPr marL="68580" marR="68580" marT="0" marB="0"/>
                </a:tc>
                <a:tc>
                  <a:txBody>
                    <a:bodyPr/>
                    <a:lstStyle/>
                    <a:p>
                      <a:pPr>
                        <a:lnSpc>
                          <a:spcPct val="150000"/>
                        </a:lnSpc>
                        <a:spcAft>
                          <a:spcPts val="0"/>
                        </a:spcAft>
                      </a:pPr>
                      <a:r>
                        <a:rPr lang="af-ZA" sz="2000">
                          <a:solidFill>
                            <a:srgbClr val="000000"/>
                          </a:solidFill>
                          <a:latin typeface="Times New Roman"/>
                          <a:ea typeface="Times New Roman"/>
                        </a:rPr>
                        <a:t>Geroep om te dien</a:t>
                      </a:r>
                      <a:endParaRPr lang="en-US" sz="2000">
                        <a:solidFill>
                          <a:srgbClr val="000000"/>
                        </a:solidFill>
                        <a:latin typeface="Times New Roman"/>
                        <a:ea typeface="Times New Roman"/>
                      </a:endParaRPr>
                    </a:p>
                  </a:txBody>
                  <a:tcPr marL="68580" marR="68580" marT="0" marB="0"/>
                </a:tc>
              </a:tr>
              <a:tr h="682630">
                <a:tc>
                  <a:txBody>
                    <a:bodyPr/>
                    <a:lstStyle/>
                    <a:p>
                      <a:pPr>
                        <a:lnSpc>
                          <a:spcPct val="150000"/>
                        </a:lnSpc>
                        <a:spcAft>
                          <a:spcPts val="0"/>
                        </a:spcAft>
                      </a:pPr>
                      <a:r>
                        <a:rPr lang="af-ZA" sz="2000" dirty="0">
                          <a:solidFill>
                            <a:srgbClr val="000000"/>
                          </a:solidFill>
                          <a:latin typeface="Times New Roman"/>
                          <a:ea typeface="Times New Roman"/>
                        </a:rPr>
                        <a:t>Staan op jou regte</a:t>
                      </a:r>
                      <a:endParaRPr lang="en-US" sz="2000" dirty="0">
                        <a:solidFill>
                          <a:srgbClr val="000000"/>
                        </a:solidFill>
                        <a:latin typeface="Times New Roman"/>
                        <a:ea typeface="Times New Roman"/>
                      </a:endParaRPr>
                    </a:p>
                  </a:txBody>
                  <a:tcPr marL="68580" marR="68580" marT="0" marB="0"/>
                </a:tc>
                <a:tc>
                  <a:txBody>
                    <a:bodyPr/>
                    <a:lstStyle/>
                    <a:p>
                      <a:pPr>
                        <a:lnSpc>
                          <a:spcPct val="150000"/>
                        </a:lnSpc>
                        <a:spcAft>
                          <a:spcPts val="0"/>
                        </a:spcAft>
                      </a:pPr>
                      <a:r>
                        <a:rPr lang="af-ZA" sz="2000" dirty="0">
                          <a:solidFill>
                            <a:srgbClr val="000000"/>
                          </a:solidFill>
                          <a:latin typeface="Times New Roman"/>
                          <a:ea typeface="Times New Roman"/>
                        </a:rPr>
                        <a:t>Gee al jou regte oor</a:t>
                      </a:r>
                      <a:endParaRPr lang="en-US" sz="2000" dirty="0">
                        <a:solidFill>
                          <a:srgbClr val="000000"/>
                        </a:solidFill>
                        <a:latin typeface="Times New Roman"/>
                        <a:ea typeface="Times New Roman"/>
                      </a:endParaRPr>
                    </a:p>
                  </a:txBody>
                  <a:tcPr marL="68580" marR="68580" marT="0" marB="0"/>
                </a:tc>
              </a:tr>
              <a:tr h="682630">
                <a:tc>
                  <a:txBody>
                    <a:bodyPr/>
                    <a:lstStyle/>
                    <a:p>
                      <a:pPr>
                        <a:lnSpc>
                          <a:spcPct val="150000"/>
                        </a:lnSpc>
                        <a:spcAft>
                          <a:spcPts val="0"/>
                        </a:spcAft>
                      </a:pPr>
                      <a:r>
                        <a:rPr lang="af-ZA" sz="2000" dirty="0">
                          <a:solidFill>
                            <a:srgbClr val="000000"/>
                          </a:solidFill>
                          <a:latin typeface="Cambria"/>
                          <a:ea typeface="Times New Roman"/>
                          <a:cs typeface="Times New Roman"/>
                        </a:rPr>
                        <a:t>Wat jy doen en bereik is belangrik</a:t>
                      </a:r>
                      <a:endParaRPr lang="en-US" sz="2000" dirty="0">
                        <a:solidFill>
                          <a:srgbClr val="000000"/>
                        </a:solidFill>
                        <a:latin typeface="Times New Roman"/>
                        <a:ea typeface="Times New Roman"/>
                      </a:endParaRPr>
                    </a:p>
                  </a:txBody>
                  <a:tcPr marL="68580" marR="68580" marT="0" marB="0"/>
                </a:tc>
                <a:tc>
                  <a:txBody>
                    <a:bodyPr/>
                    <a:lstStyle/>
                    <a:p>
                      <a:pPr>
                        <a:lnSpc>
                          <a:spcPct val="150000"/>
                        </a:lnSpc>
                        <a:spcAft>
                          <a:spcPts val="0"/>
                        </a:spcAft>
                      </a:pPr>
                      <a:r>
                        <a:rPr lang="af-ZA" sz="2000" dirty="0">
                          <a:solidFill>
                            <a:srgbClr val="000000"/>
                          </a:solidFill>
                          <a:latin typeface="Cambria"/>
                          <a:ea typeface="Times New Roman"/>
                          <a:cs typeface="Times New Roman"/>
                        </a:rPr>
                        <a:t>Wie jy in Christus is, is al wat tel</a:t>
                      </a:r>
                      <a:endParaRPr lang="en-US" sz="2000" dirty="0">
                        <a:solidFill>
                          <a:srgbClr val="000000"/>
                        </a:solidFill>
                        <a:latin typeface="Times New Roman"/>
                        <a:ea typeface="Times New Roman"/>
                      </a:endParaRPr>
                    </a:p>
                  </a:txBody>
                  <a:tcPr marL="68580" marR="68580" marT="0" marB="0"/>
                </a:tc>
              </a:tr>
              <a:tr h="682630">
                <a:tc>
                  <a:txBody>
                    <a:bodyPr/>
                    <a:lstStyle/>
                    <a:p>
                      <a:pPr>
                        <a:lnSpc>
                          <a:spcPct val="150000"/>
                        </a:lnSpc>
                        <a:spcAft>
                          <a:spcPts val="0"/>
                        </a:spcAft>
                      </a:pPr>
                      <a:r>
                        <a:rPr lang="af-ZA" sz="2000">
                          <a:solidFill>
                            <a:srgbClr val="000000"/>
                          </a:solidFill>
                          <a:latin typeface="Times New Roman"/>
                          <a:ea typeface="Times New Roman"/>
                        </a:rPr>
                        <a:t>Leef deur wat jy kan sien en ervaar</a:t>
                      </a:r>
                      <a:endParaRPr lang="en-US" sz="2000">
                        <a:solidFill>
                          <a:srgbClr val="000000"/>
                        </a:solidFill>
                        <a:latin typeface="Times New Roman"/>
                        <a:ea typeface="Times New Roman"/>
                      </a:endParaRPr>
                    </a:p>
                  </a:txBody>
                  <a:tcPr marL="68580" marR="68580" marT="0" marB="0"/>
                </a:tc>
                <a:tc>
                  <a:txBody>
                    <a:bodyPr/>
                    <a:lstStyle/>
                    <a:p>
                      <a:pPr>
                        <a:lnSpc>
                          <a:spcPct val="150000"/>
                        </a:lnSpc>
                        <a:spcAft>
                          <a:spcPts val="0"/>
                        </a:spcAft>
                      </a:pPr>
                      <a:r>
                        <a:rPr lang="af-ZA" sz="2000" dirty="0">
                          <a:solidFill>
                            <a:srgbClr val="000000"/>
                          </a:solidFill>
                          <a:latin typeface="Times New Roman"/>
                          <a:ea typeface="Times New Roman"/>
                        </a:rPr>
                        <a:t>Lewe in 'n blinde geloof in Christus </a:t>
                      </a:r>
                      <a:endParaRPr lang="en-US" sz="2000" dirty="0">
                        <a:solidFill>
                          <a:srgbClr val="000000"/>
                        </a:solidFill>
                        <a:latin typeface="Times New Roman"/>
                        <a:ea typeface="Times New Roman"/>
                      </a:endParaRPr>
                    </a:p>
                  </a:txBody>
                  <a:tcPr marL="68580" marR="68580" marT="0" marB="0"/>
                </a:tc>
              </a:tr>
              <a:tr h="682630">
                <a:tc>
                  <a:txBody>
                    <a:bodyPr/>
                    <a:lstStyle/>
                    <a:p>
                      <a:pPr>
                        <a:lnSpc>
                          <a:spcPct val="150000"/>
                        </a:lnSpc>
                        <a:spcAft>
                          <a:spcPts val="0"/>
                        </a:spcAft>
                      </a:pPr>
                      <a:r>
                        <a:rPr lang="af-ZA" sz="2000">
                          <a:solidFill>
                            <a:srgbClr val="000000"/>
                          </a:solidFill>
                          <a:latin typeface="Times New Roman"/>
                          <a:ea typeface="Times New Roman"/>
                        </a:rPr>
                        <a:t>Jy hoef geen nonsens te vat nie</a:t>
                      </a:r>
                      <a:endParaRPr lang="en-US" sz="2000">
                        <a:solidFill>
                          <a:srgbClr val="000000"/>
                        </a:solidFill>
                        <a:latin typeface="Times New Roman"/>
                        <a:ea typeface="Times New Roman"/>
                      </a:endParaRPr>
                    </a:p>
                  </a:txBody>
                  <a:tcPr marL="68580" marR="68580" marT="0" marB="0"/>
                </a:tc>
                <a:tc>
                  <a:txBody>
                    <a:bodyPr/>
                    <a:lstStyle/>
                    <a:p>
                      <a:pPr>
                        <a:lnSpc>
                          <a:spcPct val="150000"/>
                        </a:lnSpc>
                        <a:spcAft>
                          <a:spcPts val="0"/>
                        </a:spcAft>
                      </a:pPr>
                      <a:r>
                        <a:rPr lang="af-ZA" sz="2000" dirty="0">
                          <a:solidFill>
                            <a:srgbClr val="000000"/>
                          </a:solidFill>
                          <a:latin typeface="Times New Roman"/>
                          <a:ea typeface="Times New Roman"/>
                        </a:rPr>
                        <a:t>Neem jou kruis op</a:t>
                      </a:r>
                      <a:endParaRPr lang="en-US" sz="2000" dirty="0">
                        <a:solidFill>
                          <a:srgbClr val="000000"/>
                        </a:solidFill>
                        <a:latin typeface="Times New Roman"/>
                        <a:ea typeface="Times New Roman"/>
                      </a:endParaRPr>
                    </a:p>
                  </a:txBody>
                  <a:tcPr marL="68580" marR="68580" marT="0" marB="0"/>
                </a:tc>
              </a:tr>
              <a:tr h="682630">
                <a:tc>
                  <a:txBody>
                    <a:bodyPr/>
                    <a:lstStyle/>
                    <a:p>
                      <a:pPr>
                        <a:lnSpc>
                          <a:spcPct val="150000"/>
                        </a:lnSpc>
                        <a:spcAft>
                          <a:spcPts val="0"/>
                        </a:spcAft>
                      </a:pPr>
                      <a:r>
                        <a:rPr lang="af-ZA" sz="2000">
                          <a:solidFill>
                            <a:srgbClr val="000000"/>
                          </a:solidFill>
                          <a:latin typeface="Times New Roman"/>
                          <a:ea typeface="Times New Roman"/>
                        </a:rPr>
                        <a:t>Bevestig jouself</a:t>
                      </a:r>
                      <a:endParaRPr lang="en-US" sz="2000">
                        <a:solidFill>
                          <a:srgbClr val="000000"/>
                        </a:solidFill>
                        <a:latin typeface="Times New Roman"/>
                        <a:ea typeface="Times New Roman"/>
                      </a:endParaRPr>
                    </a:p>
                  </a:txBody>
                  <a:tcPr marL="68580" marR="68580" marT="0" marB="0"/>
                </a:tc>
                <a:tc>
                  <a:txBody>
                    <a:bodyPr/>
                    <a:lstStyle/>
                    <a:p>
                      <a:pPr>
                        <a:lnSpc>
                          <a:spcPct val="150000"/>
                        </a:lnSpc>
                        <a:spcAft>
                          <a:spcPts val="0"/>
                        </a:spcAft>
                      </a:pPr>
                      <a:r>
                        <a:rPr lang="af-ZA" sz="2000" dirty="0">
                          <a:solidFill>
                            <a:srgbClr val="000000"/>
                          </a:solidFill>
                          <a:latin typeface="Times New Roman"/>
                          <a:ea typeface="Times New Roman"/>
                        </a:rPr>
                        <a:t>Verloën jouself</a:t>
                      </a:r>
                      <a:endParaRPr lang="en-US" sz="2000" dirty="0">
                        <a:solidFill>
                          <a:srgbClr val="000000"/>
                        </a:solidFill>
                        <a:latin typeface="Times New Roman"/>
                        <a:ea typeface="Times New Roman"/>
                      </a:endParaRPr>
                    </a:p>
                  </a:txBody>
                  <a:tcPr marL="68580" marR="68580" marT="0" marB="0"/>
                </a:tc>
              </a:tr>
              <a:tr h="682630">
                <a:tc>
                  <a:txBody>
                    <a:bodyPr/>
                    <a:lstStyle/>
                    <a:p>
                      <a:pPr>
                        <a:lnSpc>
                          <a:spcPct val="150000"/>
                        </a:lnSpc>
                        <a:spcAft>
                          <a:spcPts val="0"/>
                        </a:spcAft>
                      </a:pPr>
                      <a:r>
                        <a:rPr lang="af-ZA" sz="2000">
                          <a:solidFill>
                            <a:srgbClr val="000000"/>
                          </a:solidFill>
                          <a:latin typeface="Times New Roman"/>
                          <a:ea typeface="Times New Roman"/>
                        </a:rPr>
                        <a:t>Tap die beste uit hierdie lewe</a:t>
                      </a:r>
                      <a:endParaRPr lang="en-US" sz="2000">
                        <a:solidFill>
                          <a:srgbClr val="000000"/>
                        </a:solidFill>
                        <a:latin typeface="Times New Roman"/>
                        <a:ea typeface="Times New Roman"/>
                      </a:endParaRPr>
                    </a:p>
                  </a:txBody>
                  <a:tcPr marL="68580" marR="68580" marT="0" marB="0"/>
                </a:tc>
                <a:tc>
                  <a:txBody>
                    <a:bodyPr/>
                    <a:lstStyle/>
                    <a:p>
                      <a:pPr>
                        <a:lnSpc>
                          <a:spcPct val="150000"/>
                        </a:lnSpc>
                        <a:spcAft>
                          <a:spcPts val="0"/>
                        </a:spcAft>
                      </a:pPr>
                      <a:r>
                        <a:rPr lang="af-ZA" sz="2000" dirty="0">
                          <a:solidFill>
                            <a:srgbClr val="000000"/>
                          </a:solidFill>
                          <a:latin typeface="Times New Roman"/>
                          <a:ea typeface="Times New Roman"/>
                        </a:rPr>
                        <a:t>Soek alle eers die koninkryk van God </a:t>
                      </a:r>
                      <a:endParaRPr lang="en-US" sz="2000" dirty="0">
                        <a:solidFill>
                          <a:srgbClr val="000000"/>
                        </a:solidFill>
                        <a:latin typeface="Times New Roman"/>
                        <a:ea typeface="Times New Roman"/>
                      </a:endParaRPr>
                    </a:p>
                  </a:txBody>
                  <a:tcPr marL="68580" marR="68580" marT="0" marB="0"/>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227</Words>
  <Application>Microsoft Office PowerPoint</Application>
  <PresentationFormat>On-screen Show (4:3)</PresentationFormat>
  <Paragraphs>30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Burgers van Sy koninkryk  Jes. 55:8-9</vt:lpstr>
      <vt:lpstr>Slide 2</vt:lpstr>
      <vt:lpstr>Rom. 12:2   “Julle moenie aan hierdie sondige wêreld gelyk word nie, maar laat God julle verander deur julle denke te vernuwe. Dan sal julle ook kan onderskei wat die wil van God is, wat vir Hom goed en aanneemlik en volmaak is.”</vt:lpstr>
      <vt:lpstr>“It is helpful to us to fix our attention on the Godward aspect of christian work; to realise that the work of God does not mean so much man’s work for God, as God own work through man.”       Hudson Taylor</vt:lpstr>
      <vt:lpstr>Slide 5</vt:lpstr>
      <vt:lpstr>Matt. 13:31-33  “Hy het nog 'n gelykenis aan hulle voorgehou en gesê: “Die koninkryk van die hemel is soos 'n mosterdsaadjie wat iemand gevat en in sy land geplant het. Dit is die kleinste van al die soorte saad, maar as dit uitgegroei het, is dit groter as die tuinplante en word dit 'n boom, sodat die voëls in sy takke kom nes maak.”</vt:lpstr>
      <vt:lpstr>Hy het hulle nog 'n gelykenis vertel: “Die koninkryk van die hemel is soos suurdeeg wat 'n vrou gevat en in 'n groot skottel meel ingewerk het totdat dit heeltemal deursuur was.”</vt:lpstr>
      <vt:lpstr>Slide 8</vt:lpstr>
      <vt:lpstr>Slide 9</vt:lpstr>
      <vt:lpstr>Gal. 6:14  “Maar wat my betref, mag God verhoed dat ek ooit oor iets anders roem as oor die kruis van ons Here Jesus Christus, want deur die kruis is die wêreld vir my dood en ek vir die wêreld.”</vt:lpstr>
      <vt:lpstr>Slide 11</vt:lpstr>
      <vt:lpstr>Ek het genoeg in Christus    II Kor. 9:8  “En God is by magte om aan julle alles in oorvloed te skenk, sodat julle in alle opsigte altyd van alles genoeg kan hê en volop kan bydra vir elke goeie werk.” </vt:lpstr>
      <vt:lpstr>In Christus is ons guns   II Kor. 1:20  “Hy is die “ja” van God, die “ja” op al die beloftes van God. Daarom is dit ook deur Christus dat ons tot eer van God daarop “Amen” sê.</vt:lpstr>
      <vt:lpstr>Kort niks nie:  Fil. 4:19   “En my God sal in elke behoefte van julle ryklik voorsien volgens sy wonderbaarlike rykdom in Christus Jesus.”</vt:lpstr>
      <vt:lpstr>Vra net wat jy wil:  Joh. 15:7  “As julle in My bly en my woorde in julle, vra dan net wat julle wil hê, en julle sal dit kry.”</vt:lpstr>
      <vt:lpstr>Niks is onmoontlik nie  Matt. 17:20  “Dit verseker Ek julle: As julle maar geloof het so groot soos 'n mosterdsaadjie, sal julle vir hierdie berg sê: ‘Gaan staan daar anderkant!’ en hy sal gaan. Niks sal vir julle onmoontlik wees nie.”</vt:lpstr>
      <vt:lpstr>“The central thing about the kingdom of Jesus Christ is a personal relationship to Himself, not public usefulness to men.”      Oswald Chambers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Burgers van Sy koninkryk  Jes. 55:8-9</dc:title>
  <dc:creator>Windows User</dc:creator>
  <cp:lastModifiedBy>Windows User</cp:lastModifiedBy>
  <cp:revision>1</cp:revision>
  <dcterms:created xsi:type="dcterms:W3CDTF">2022-06-02T06:57:14Z</dcterms:created>
  <dcterms:modified xsi:type="dcterms:W3CDTF">2022-06-02T07:04:58Z</dcterms:modified>
</cp:coreProperties>
</file>