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576" autoAdjust="0"/>
    <p:restoredTop sz="94660"/>
  </p:normalViewPr>
  <p:slideViewPr>
    <p:cSldViewPr>
      <p:cViewPr varScale="1">
        <p:scale>
          <a:sx n="110" d="100"/>
          <a:sy n="110" d="100"/>
        </p:scale>
        <p:origin x="-207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3660DCC-587F-4E42-8615-042A56FE1CBA}"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D58682-0DCA-412E-ABB8-B20E5CAABB59}"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3660DCC-587F-4E42-8615-042A56FE1CBA}"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D58682-0DCA-412E-ABB8-B20E5CAABB5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3660DCC-587F-4E42-8615-042A56FE1CBA}"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D58682-0DCA-412E-ABB8-B20E5CAABB5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3660DCC-587F-4E42-8615-042A56FE1CBA}"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D58682-0DCA-412E-ABB8-B20E5CAABB5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3660DCC-587F-4E42-8615-042A56FE1CBA}"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D58682-0DCA-412E-ABB8-B20E5CAABB59}"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3660DCC-587F-4E42-8615-042A56FE1CBA}"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D58682-0DCA-412E-ABB8-B20E5CAABB59}"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3660DCC-587F-4E42-8615-042A56FE1CBA}" type="datetimeFigureOut">
              <a:rPr lang="en-US" smtClean="0"/>
              <a:t>1/17/2022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5D58682-0DCA-412E-ABB8-B20E5CAABB59}"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3660DCC-587F-4E42-8615-042A56FE1CBA}" type="datetimeFigureOut">
              <a:rPr lang="en-US" smtClean="0"/>
              <a:t>1/17/2022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5D58682-0DCA-412E-ABB8-B20E5CAABB59}"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3660DCC-587F-4E42-8615-042A56FE1CBA}" type="datetimeFigureOut">
              <a:rPr lang="en-US" smtClean="0"/>
              <a:t>1/17/2022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5D58682-0DCA-412E-ABB8-B20E5CAABB5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3660DCC-587F-4E42-8615-042A56FE1CBA}"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D58682-0DCA-412E-ABB8-B20E5CAABB59}"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3660DCC-587F-4E42-8615-042A56FE1CBA}"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D58682-0DCA-412E-ABB8-B20E5CAABB59}"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660DCC-587F-4E42-8615-042A56FE1CBA}" type="datetimeFigureOut">
              <a:rPr lang="en-US" smtClean="0"/>
              <a:t>1/17/2022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D58682-0DCA-412E-ABB8-B20E5CAABB5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Luk. </a:t>
            </a:r>
            <a:r>
              <a:rPr lang="af-ZA" b="1" u="sng" dirty="0" smtClean="0"/>
              <a:t>21:13-19</a:t>
            </a:r>
            <a:br>
              <a:rPr lang="af-ZA" b="1" u="sng" dirty="0" smtClean="0"/>
            </a:br>
            <a:r>
              <a:rPr lang="af-ZA" b="1" u="sng" dirty="0"/>
              <a:t/>
            </a:r>
            <a:br>
              <a:rPr lang="af-ZA" b="1" u="sng" dirty="0"/>
            </a:br>
            <a:r>
              <a:rPr lang="af-ZA" b="1" dirty="0" smtClean="0"/>
              <a:t>Vervolging</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3:19</a:t>
            </a:r>
            <a:r>
              <a:rPr lang="af-ZA" b="1" i="1" dirty="0" smtClean="0"/>
              <a:t/>
            </a:r>
            <a:br>
              <a:rPr lang="af-ZA" b="1" i="1" dirty="0" smtClean="0"/>
            </a:br>
            <a:r>
              <a:rPr lang="af-ZA" b="1" i="1" dirty="0"/>
              <a:t/>
            </a:r>
            <a:br>
              <a:rPr lang="af-ZA" b="1" i="1" dirty="0"/>
            </a:br>
            <a:r>
              <a:rPr lang="af-ZA" i="1" dirty="0" smtClean="0"/>
              <a:t>“En </a:t>
            </a:r>
            <a:r>
              <a:rPr lang="af-ZA" i="1" dirty="0"/>
              <a:t>so kom die skeiding: die lig het na die wêreld toe gekom, en tog het die mense eerder die duisternis as die lig liefgehad, want hulle dade was sleg</a:t>
            </a:r>
            <a:r>
              <a:rPr lang="af-ZA" i="1" dirty="0" smtClean="0"/>
              <a:t>.</a:t>
            </a:r>
            <a:r>
              <a:rPr lang="en-US"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Kor. </a:t>
            </a:r>
            <a:r>
              <a:rPr lang="af-ZA" b="1" dirty="0" smtClean="0">
                <a:solidFill>
                  <a:srgbClr val="00B050"/>
                </a:solidFill>
              </a:rPr>
              <a:t>4:11</a:t>
            </a:r>
            <a:r>
              <a:rPr lang="af-ZA" b="1" dirty="0" smtClean="0"/>
              <a:t/>
            </a:r>
            <a:br>
              <a:rPr lang="af-ZA" b="1" dirty="0" smtClean="0"/>
            </a:br>
            <a:r>
              <a:rPr lang="af-ZA" b="1" dirty="0"/>
              <a:t/>
            </a:r>
            <a:br>
              <a:rPr lang="af-ZA" b="1" dirty="0"/>
            </a:br>
            <a:r>
              <a:rPr lang="af-ZA" i="1" dirty="0" smtClean="0"/>
              <a:t>“Voortdurend </a:t>
            </a:r>
            <a:r>
              <a:rPr lang="af-ZA" i="1" dirty="0"/>
              <a:t>word ons wat lewe, ter wille van Jesus uitgelewer aan die dood, sodat ook in ons sterflike bestaan die lewe van Jesus sigbaar kan word</a:t>
            </a:r>
            <a:r>
              <a:rPr lang="af-ZA" i="1" dirty="0" smtClean="0"/>
              <a:t>.</a:t>
            </a:r>
            <a:r>
              <a:rPr lang="en-US" i="1"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Hand </a:t>
            </a:r>
            <a:r>
              <a:rPr lang="af-ZA" b="1" dirty="0" smtClean="0">
                <a:solidFill>
                  <a:srgbClr val="00B050"/>
                </a:solidFill>
              </a:rPr>
              <a:t>4:13</a:t>
            </a:r>
            <a:r>
              <a:rPr lang="af-ZA" b="1" i="1" dirty="0" smtClean="0"/>
              <a:t/>
            </a:r>
            <a:br>
              <a:rPr lang="af-ZA" b="1" i="1" dirty="0" smtClean="0"/>
            </a:br>
            <a:r>
              <a:rPr lang="af-ZA" b="1" i="1" dirty="0"/>
              <a:t/>
            </a:r>
            <a:br>
              <a:rPr lang="af-ZA" b="1" i="1" dirty="0"/>
            </a:br>
            <a:r>
              <a:rPr lang="af-ZA" i="1" dirty="0" smtClean="0"/>
              <a:t>“Die </a:t>
            </a:r>
            <a:r>
              <a:rPr lang="af-ZA" i="1" dirty="0"/>
              <a:t>Joodse Raad was verbaas toe hulle Petrus en Johannes se vrymoedigheid sien, want die Raad het geweet dit is maar ongeleerde en eenvoudige mense. Die raadslede het hulle ook herken as volgelinge van Jesus</a:t>
            </a:r>
            <a:r>
              <a:rPr lang="af-ZA" i="1" dirty="0" smtClean="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a:t>
            </a:r>
            <a:r>
              <a:rPr lang="af-ZA" b="1" dirty="0" smtClean="0">
                <a:solidFill>
                  <a:srgbClr val="00B050"/>
                </a:solidFill>
              </a:rPr>
              <a:t>8:30</a:t>
            </a:r>
            <a:r>
              <a:rPr lang="af-ZA" b="1" i="1" dirty="0" smtClean="0">
                <a:solidFill>
                  <a:srgbClr val="00B050"/>
                </a:solidFill>
              </a:rPr>
              <a:t/>
            </a:r>
            <a:br>
              <a:rPr lang="af-ZA" b="1" i="1" dirty="0" smtClean="0">
                <a:solidFill>
                  <a:srgbClr val="00B050"/>
                </a:solidFill>
              </a:rPr>
            </a:br>
            <a:r>
              <a:rPr lang="af-ZA" b="1" i="1" dirty="0"/>
              <a:t/>
            </a:r>
            <a:br>
              <a:rPr lang="af-ZA" b="1" i="1" dirty="0"/>
            </a:br>
            <a:r>
              <a:rPr lang="af-ZA" i="1" dirty="0" smtClean="0"/>
              <a:t>“Dié </a:t>
            </a:r>
            <a:r>
              <a:rPr lang="af-ZA" i="1" dirty="0"/>
              <a:t>wat Hy daartoe bestem het, het Hy ook geroep. En dié wat Hy geroep het, het Hy ook vrygespreek. En dié wat Hy vrygespreek het, het Hy ook verheerlik</a:t>
            </a:r>
            <a:r>
              <a:rPr lang="af-ZA" i="1" dirty="0" smtClean="0"/>
              <a: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“It means </a:t>
            </a:r>
            <a:r>
              <a:rPr lang="af-ZA" i="1" dirty="0"/>
              <a:t>active persistence as well as patient submission.</a:t>
            </a:r>
            <a:r>
              <a:rPr lang="en-US" dirty="0"/>
              <a:t/>
            </a:r>
            <a:br>
              <a:rPr lang="en-US" dirty="0"/>
            </a:br>
            <a:r>
              <a:rPr lang="en-US" dirty="0" smtClean="0"/>
              <a:t/>
            </a:r>
            <a:br>
              <a:rPr lang="en-US" dirty="0" smtClean="0"/>
            </a:br>
            <a:r>
              <a:rPr lang="en-US" dirty="0" smtClean="0"/>
              <a:t>			</a:t>
            </a:r>
            <a:r>
              <a:rPr lang="af-ZA" b="1" i="1" dirty="0" smtClean="0">
                <a:solidFill>
                  <a:srgbClr val="7030A0"/>
                </a:solidFill>
              </a:rPr>
              <a:t>Alexander MacLaren</a:t>
            </a:r>
            <a:endParaRPr lang="en-US" dirty="0">
              <a:solidFill>
                <a:srgbClr val="7030A0"/>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Eighty and six years have I served Him, and He never did me any injury: how then can I blaspheme my King and Saviour.”	</a:t>
            </a:r>
            <a:r>
              <a:rPr lang="en-US" i="1" dirty="0" smtClean="0"/>
              <a:t/>
            </a:r>
            <a:br>
              <a:rPr lang="en-US" i="1" dirty="0" smtClean="0"/>
            </a:br>
            <a:r>
              <a:rPr lang="en-US" i="1" dirty="0"/>
              <a:t/>
            </a:r>
            <a:br>
              <a:rPr lang="en-US" i="1" dirty="0"/>
            </a:br>
            <a:r>
              <a:rPr lang="en-US" i="1" dirty="0" smtClean="0"/>
              <a:t>						</a:t>
            </a:r>
            <a:r>
              <a:rPr lang="af-ZA" b="1" i="1" dirty="0" smtClean="0">
                <a:solidFill>
                  <a:srgbClr val="7030A0"/>
                </a:solidFill>
              </a:rPr>
              <a:t>Polykarpus</a:t>
            </a:r>
            <a:r>
              <a:rPr lang="af-ZA" b="1" i="1" dirty="0" smtClean="0"/>
              <a:t> </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The Lord Jesus Christ, my Redeemer, was bound with a harder chain, and I, a miserable sinner, am not afraid to bear this one, bound as I am for his name’s sake.”</a:t>
            </a:r>
            <a:r>
              <a:rPr lang="en-US" dirty="0"/>
              <a:t/>
            </a:r>
            <a:br>
              <a:rPr lang="en-US" dirty="0"/>
            </a:br>
            <a:r>
              <a:rPr lang="en-US" dirty="0" smtClean="0"/>
              <a:t/>
            </a:r>
            <a:br>
              <a:rPr lang="en-US" dirty="0" smtClean="0"/>
            </a:br>
            <a:r>
              <a:rPr lang="en-US" dirty="0" smtClean="0"/>
              <a:t>					</a:t>
            </a:r>
            <a:r>
              <a:rPr lang="af-ZA" b="1" i="1" dirty="0" smtClean="0">
                <a:solidFill>
                  <a:srgbClr val="7030A0"/>
                </a:solidFill>
              </a:rPr>
              <a:t>John Huss</a:t>
            </a:r>
            <a:r>
              <a:rPr lang="af-ZA" i="1" dirty="0" smtClean="0">
                <a:solidFill>
                  <a:srgbClr val="7030A0"/>
                </a:solidFill>
              </a:rPr>
              <a:t> </a:t>
            </a:r>
            <a:endParaRPr lang="en-US" dirty="0">
              <a:solidFill>
                <a:srgbClr val="7030A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I am bound by the Scripures I have quoted and my conscience is captive to the Word of God. I cannot and I will not retract anything, since it is neither safe nor right to go </a:t>
            </a:r>
            <a:r>
              <a:rPr lang="af-ZA" i="1" dirty="0" smtClean="0"/>
              <a:t>against </a:t>
            </a:r>
            <a:r>
              <a:rPr lang="af-ZA" i="1" dirty="0"/>
              <a:t>conscience. I cannot do otherwise, </a:t>
            </a:r>
            <a:r>
              <a:rPr lang="af-ZA" i="1" dirty="0" smtClean="0"/>
              <a:t>here </a:t>
            </a:r>
            <a:r>
              <a:rPr lang="af-ZA" i="1" dirty="0"/>
              <a:t>I stand, may God help me, amen.”</a:t>
            </a:r>
            <a:r>
              <a:rPr lang="en-US" dirty="0"/>
              <a:t/>
            </a:r>
            <a:br>
              <a:rPr lang="en-US" dirty="0"/>
            </a:br>
            <a:r>
              <a:rPr lang="en-US" dirty="0" smtClean="0"/>
              <a:t/>
            </a:r>
            <a:br>
              <a:rPr lang="en-US" dirty="0" smtClean="0"/>
            </a:br>
            <a:r>
              <a:rPr lang="en-US" dirty="0" smtClean="0"/>
              <a:t>					</a:t>
            </a:r>
            <a:r>
              <a:rPr lang="af-ZA" b="1" i="1" dirty="0" smtClean="0">
                <a:solidFill>
                  <a:srgbClr val="7030A0"/>
                </a:solidFill>
              </a:rPr>
              <a:t>Martin Luther</a:t>
            </a:r>
            <a:r>
              <a:rPr lang="af-ZA" i="1" dirty="0" smtClean="0">
                <a:solidFill>
                  <a:srgbClr val="7030A0"/>
                </a:solidFill>
              </a:rPr>
              <a:t> </a:t>
            </a:r>
            <a:endParaRPr lang="en-US" dirty="0">
              <a:solidFill>
                <a:srgbClr val="7030A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b="1" dirty="0"/>
              <a:t>Vertrou die Heilig Gees vir die woorde in tye van rekenskap!</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“The </a:t>
            </a:r>
            <a:r>
              <a:rPr lang="af-ZA" i="1" dirty="0"/>
              <a:t>oftener we are mown down by you, the more in number we grow; the blood of Christians is seed.”</a:t>
            </a:r>
            <a:r>
              <a:rPr lang="en-US" dirty="0"/>
              <a:t/>
            </a:r>
            <a:br>
              <a:rPr lang="en-US" dirty="0"/>
            </a:br>
            <a:r>
              <a:rPr lang="en-US" dirty="0" smtClean="0"/>
              <a:t/>
            </a:r>
            <a:br>
              <a:rPr lang="en-US" dirty="0" smtClean="0"/>
            </a:br>
            <a:r>
              <a:rPr lang="en-US" dirty="0" smtClean="0"/>
              <a:t>		</a:t>
            </a:r>
            <a:r>
              <a:rPr lang="en-US" dirty="0" smtClean="0">
                <a:solidFill>
                  <a:srgbClr val="7030A0"/>
                </a:solidFill>
              </a:rPr>
              <a:t>		</a:t>
            </a:r>
            <a:r>
              <a:rPr lang="af-ZA" b="1" i="1" dirty="0" smtClean="0">
                <a:solidFill>
                  <a:srgbClr val="7030A0"/>
                </a:solidFill>
              </a:rPr>
              <a:t>Tertullianus</a:t>
            </a:r>
            <a:endParaRPr lang="en-US" dirty="0">
              <a:solidFill>
                <a:srgbClr val="7030A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Hand. </a:t>
            </a:r>
            <a:r>
              <a:rPr lang="af-ZA" b="1" dirty="0" smtClean="0">
                <a:solidFill>
                  <a:srgbClr val="00B050"/>
                </a:solidFill>
              </a:rPr>
              <a:t>20:3</a:t>
            </a:r>
            <a:r>
              <a:rPr lang="af-ZA" b="1" dirty="0" smtClean="0"/>
              <a:t/>
            </a:r>
            <a:br>
              <a:rPr lang="af-ZA" b="1" dirty="0" smtClean="0"/>
            </a:br>
            <a:r>
              <a:rPr lang="af-ZA" b="1" dirty="0"/>
              <a:t/>
            </a:r>
            <a:br>
              <a:rPr lang="af-ZA" b="1" dirty="0"/>
            </a:br>
            <a:r>
              <a:rPr lang="af-ZA" i="1" dirty="0" smtClean="0"/>
              <a:t>“Ja</a:t>
            </a:r>
            <a:r>
              <a:rPr lang="af-ZA" i="1" dirty="0"/>
              <a:t>, uit julle eie geledere sal daar mense na vore kom wat met leuens die gelowiges agter hulle aan sal probeer verlei</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191</Words>
  <Application>Microsoft Office PowerPoint</Application>
  <PresentationFormat>On-screen Show (4:3)</PresentationFormat>
  <Paragraphs>12</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Luk. 21:13-19  Vervolging</vt:lpstr>
      <vt:lpstr>Slide 2</vt:lpstr>
      <vt:lpstr>“Eighty and six years have I served Him, and He never did me any injury: how then can I blaspheme my King and Saviour.”         Polykarpus </vt:lpstr>
      <vt:lpstr>“The Lord Jesus Christ, my Redeemer, was bound with a harder chain, and I, a miserable sinner, am not afraid to bear this one, bound as I am for his name’s sake.”       John Huss </vt:lpstr>
      <vt:lpstr>“I am bound by the Scripures I have quoted and my conscience is captive to the Word of God. I cannot and I will not retract anything, since it is neither safe nor right to go against conscience. I cannot do otherwise, here I stand, may God help me, amen.”       Martin Luther </vt:lpstr>
      <vt:lpstr>Vertrou die Heilig Gees vir die woorde in tye van rekenskap!</vt:lpstr>
      <vt:lpstr>“The oftener we are mown down by you, the more in number we grow; the blood of Christians is seed.”      Tertullianus</vt:lpstr>
      <vt:lpstr>Slide 8</vt:lpstr>
      <vt:lpstr>Hand. 20:3  “Ja, uit julle eie geledere sal daar mense na vore kom wat met leuens die gelowiges agter hulle aan sal probeer verlei.”</vt:lpstr>
      <vt:lpstr>Slide 10</vt:lpstr>
      <vt:lpstr>Joh. 3:19  “En so kom die skeiding: die lig het na die wêreld toe gekom, en tog het die mense eerder die duisternis as die lig liefgehad, want hulle dade was sleg.”</vt:lpstr>
      <vt:lpstr>II Kor. 4:11  “Voortdurend word ons wat lewe, ter wille van Jesus uitgelewer aan die dood, sodat ook in ons sterflike bestaan die lewe van Jesus sigbaar kan word.”</vt:lpstr>
      <vt:lpstr>Hand 4:13  “Die Joodse Raad was verbaas toe hulle Petrus en Johannes se vrymoedigheid sien, want die Raad het geweet dit is maar ongeleerde en eenvoudige mense. Die raadslede het hulle ook herken as volgelinge van Jesus.”</vt:lpstr>
      <vt:lpstr>Slide 14</vt:lpstr>
      <vt:lpstr>Rom. 8:30  “Dié wat Hy daartoe bestem het, het Hy ook geroep. En dié wat Hy geroep het, het Hy ook vrygespreek. En dié wat Hy vrygespreek het, het Hy ook verheerlik.”</vt:lpstr>
      <vt:lpstr>Slide 16</vt:lpstr>
      <vt:lpstr>“It means active persistence as well as patient submission.     Alexander MacLaren</vt:lpstr>
      <vt:lpstr>Slide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Luk. 21:13-19  Vervolging</dc:title>
  <dc:creator>Windows User</dc:creator>
  <cp:lastModifiedBy>Windows User</cp:lastModifiedBy>
  <cp:revision>1</cp:revision>
  <dcterms:created xsi:type="dcterms:W3CDTF">2022-01-17T07:33:03Z</dcterms:created>
  <dcterms:modified xsi:type="dcterms:W3CDTF">2022-01-17T07:38:35Z</dcterms:modified>
</cp:coreProperties>
</file>