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509" autoAdjust="0"/>
    <p:restoredTop sz="94660"/>
  </p:normalViewPr>
  <p:slideViewPr>
    <p:cSldViewPr>
      <p:cViewPr varScale="1">
        <p:scale>
          <a:sx n="149" d="100"/>
          <a:sy n="149" d="100"/>
        </p:scale>
        <p:origin x="-858"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249933-F02C-439E-85E1-5E6EB0AB4C40}"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5B07B7-7687-4371-9863-C948A4D7ACD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49933-F02C-439E-85E1-5E6EB0AB4C40}"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5B07B7-7687-4371-9863-C948A4D7ACD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49933-F02C-439E-85E1-5E6EB0AB4C40}"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5B07B7-7687-4371-9863-C948A4D7ACD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249933-F02C-439E-85E1-5E6EB0AB4C40}"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5B07B7-7687-4371-9863-C948A4D7ACD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49933-F02C-439E-85E1-5E6EB0AB4C40}"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5B07B7-7687-4371-9863-C948A4D7ACD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249933-F02C-439E-85E1-5E6EB0AB4C40}" type="datetimeFigureOut">
              <a:rPr lang="en-US" smtClean="0"/>
              <a:t>7/10/2025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5B07B7-7687-4371-9863-C948A4D7ACD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249933-F02C-439E-85E1-5E6EB0AB4C40}" type="datetimeFigureOut">
              <a:rPr lang="en-US" smtClean="0"/>
              <a:t>7/10/2025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5B07B7-7687-4371-9863-C948A4D7ACD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249933-F02C-439E-85E1-5E6EB0AB4C40}" type="datetimeFigureOut">
              <a:rPr lang="en-US" smtClean="0"/>
              <a:t>7/10/2025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5B07B7-7687-4371-9863-C948A4D7ACD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49933-F02C-439E-85E1-5E6EB0AB4C40}" type="datetimeFigureOut">
              <a:rPr lang="en-US" smtClean="0"/>
              <a:t>7/10/2025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5B07B7-7687-4371-9863-C948A4D7ACD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49933-F02C-439E-85E1-5E6EB0AB4C40}" type="datetimeFigureOut">
              <a:rPr lang="en-US" smtClean="0"/>
              <a:t>7/10/2025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5B07B7-7687-4371-9863-C948A4D7ACD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49933-F02C-439E-85E1-5E6EB0AB4C40}" type="datetimeFigureOut">
              <a:rPr lang="en-US" smtClean="0"/>
              <a:t>7/10/2025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5B07B7-7687-4371-9863-C948A4D7ACD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1249933-F02C-439E-85E1-5E6EB0AB4C40}" type="datetimeFigureOut">
              <a:rPr lang="en-US" smtClean="0"/>
              <a:t>7/10/2025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E5B07B7-7687-4371-9863-C948A4D7ACD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5:4,10 &amp; Joh. </a:t>
            </a:r>
            <a:r>
              <a:rPr lang="af-ZA" b="1" u="sng" dirty="0" smtClean="0"/>
              <a:t>21:6</a:t>
            </a:r>
            <a:br>
              <a:rPr lang="af-ZA" b="1" u="sng" dirty="0" smtClean="0"/>
            </a:br>
            <a:r>
              <a:rPr lang="af-ZA" b="1" u="sng" dirty="0"/>
              <a:t/>
            </a:r>
            <a:br>
              <a:rPr lang="af-ZA" b="1" u="sng" dirty="0"/>
            </a:br>
            <a:r>
              <a:rPr lang="af-ZA" b="1" dirty="0" smtClean="0"/>
              <a:t>Die </a:t>
            </a:r>
            <a:r>
              <a:rPr lang="af-ZA" b="1" dirty="0"/>
              <a:t>sigbare en onsigbare </a:t>
            </a:r>
            <a:r>
              <a:rPr lang="af-ZA" b="1" dirty="0" smtClean="0"/>
              <a:t>kerk</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Tim. </a:t>
            </a:r>
            <a:r>
              <a:rPr lang="af-ZA" b="1" dirty="0" smtClean="0">
                <a:solidFill>
                  <a:srgbClr val="00B050"/>
                </a:solidFill>
              </a:rPr>
              <a:t>4:2</a:t>
            </a:r>
            <a:r>
              <a:rPr lang="af-ZA" b="1" dirty="0" smtClean="0"/>
              <a:t/>
            </a:r>
            <a:br>
              <a:rPr lang="af-ZA" b="1" dirty="0" smtClean="0"/>
            </a:br>
            <a:r>
              <a:rPr lang="af-ZA" i="1" dirty="0" smtClean="0"/>
              <a:t>“verkondig </a:t>
            </a:r>
            <a:r>
              <a:rPr lang="af-ZA" i="1" dirty="0"/>
              <a:t>die woord; hou daarmee vol, tydig en ontydig; weerlê, bestraf, bemoedig deur met alle geduld onderrig te </a:t>
            </a:r>
            <a:r>
              <a:rPr lang="af-ZA" i="1" dirty="0" smtClean="0"/>
              <a:t>gee”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Hand. </a:t>
            </a:r>
            <a:r>
              <a:rPr lang="af-ZA" b="1" dirty="0" smtClean="0">
                <a:solidFill>
                  <a:srgbClr val="00B050"/>
                </a:solidFill>
              </a:rPr>
              <a:t>28:23-24</a:t>
            </a:r>
            <a:r>
              <a:rPr lang="af-ZA" b="1" i="1" dirty="0" smtClean="0"/>
              <a:t/>
            </a:r>
            <a:br>
              <a:rPr lang="af-ZA" b="1" i="1" dirty="0" smtClean="0"/>
            </a:br>
            <a:r>
              <a:rPr lang="af-ZA" i="1" dirty="0" smtClean="0"/>
              <a:t>“Van </a:t>
            </a:r>
            <a:r>
              <a:rPr lang="af-ZA" i="1" dirty="0"/>
              <a:t>vroeg die môre tot laat die aand het Paulus die koninkryk van God vir hulle verduidelik en hulle uit die wet van Moses en uit die profete probeer oortuig van Jesus. Deur sy uiteensetting het daar party oortuig geraak, maar ander </a:t>
            </a:r>
            <a:r>
              <a:rPr lang="af-ZA" i="1" dirty="0" smtClean="0"/>
              <a:t/>
            </a:r>
            <a:br>
              <a:rPr lang="af-ZA" i="1" dirty="0" smtClean="0"/>
            </a:br>
            <a:r>
              <a:rPr lang="af-ZA" i="1" dirty="0" smtClean="0"/>
              <a:t>wou </a:t>
            </a:r>
            <a:r>
              <a:rPr lang="af-ZA" i="1" dirty="0"/>
              <a:t>nie glo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Kor. </a:t>
            </a:r>
            <a:r>
              <a:rPr lang="af-ZA" b="1" dirty="0" smtClean="0">
                <a:solidFill>
                  <a:srgbClr val="00B050"/>
                </a:solidFill>
              </a:rPr>
              <a:t>12:4-5</a:t>
            </a:r>
            <a:r>
              <a:rPr lang="af-ZA" b="1" i="1" dirty="0" smtClean="0"/>
              <a:t/>
            </a:r>
            <a:br>
              <a:rPr lang="af-ZA" b="1" i="1" dirty="0" smtClean="0"/>
            </a:br>
            <a:r>
              <a:rPr lang="af-ZA" i="1" dirty="0" smtClean="0"/>
              <a:t>“Daar </a:t>
            </a:r>
            <a:r>
              <a:rPr lang="af-ZA" i="1" dirty="0"/>
              <a:t>is 'n verskeidenheid van genadegawes, maar dit is dieselfde Gees wat dit gee; daar is 'n verskeidenheid van bedieninge, </a:t>
            </a:r>
            <a:r>
              <a:rPr lang="af-ZA" i="1" dirty="0" smtClean="0"/>
              <a:t/>
            </a:r>
            <a:br>
              <a:rPr lang="af-ZA" i="1" dirty="0" smtClean="0"/>
            </a:br>
            <a:r>
              <a:rPr lang="af-ZA" i="1" dirty="0" smtClean="0"/>
              <a:t>maar </a:t>
            </a:r>
            <a:r>
              <a:rPr lang="af-ZA" i="1" dirty="0"/>
              <a:t>dit is dieselfde Here wat </a:t>
            </a:r>
            <a:r>
              <a:rPr lang="af-ZA" i="1" dirty="0" smtClean="0"/>
              <a:t/>
            </a:r>
            <a:br>
              <a:rPr lang="af-ZA" i="1" dirty="0" smtClean="0"/>
            </a:br>
            <a:r>
              <a:rPr lang="af-ZA" i="1" dirty="0" smtClean="0"/>
              <a:t>die </a:t>
            </a:r>
            <a:r>
              <a:rPr lang="af-ZA" i="1" dirty="0"/>
              <a:t>opdrag gee”</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Christ’s </a:t>
            </a:r>
            <a:r>
              <a:rPr lang="af-ZA" i="1" dirty="0" smtClean="0"/>
              <a:t>miracles are </a:t>
            </a:r>
            <a:r>
              <a:rPr lang="af-ZA" i="1" dirty="0"/>
              <a:t>sermons preached in deeds, visible allegories, truths embodied, principles incarnated and set in motion”</a:t>
            </a:r>
            <a:r>
              <a:rPr lang="en-US" dirty="0"/>
              <a:t/>
            </a:r>
            <a:br>
              <a:rPr lang="en-US" dirty="0"/>
            </a:br>
            <a:r>
              <a:rPr lang="en-US" dirty="0" smtClean="0"/>
              <a:t/>
            </a:r>
            <a:br>
              <a:rPr lang="en-US" dirty="0" smtClean="0"/>
            </a:br>
            <a:r>
              <a:rPr lang="en-US" dirty="0" smtClean="0"/>
              <a:t>					</a:t>
            </a:r>
            <a:r>
              <a:rPr lang="af-ZA" b="1" dirty="0" smtClean="0">
                <a:solidFill>
                  <a:srgbClr val="7030A0"/>
                </a:solidFill>
              </a:rPr>
              <a:t>C.H. Spurgeon</a:t>
            </a:r>
            <a:r>
              <a:rPr lang="af-ZA" dirty="0" smtClean="0">
                <a:solidFill>
                  <a:srgbClr val="7030A0"/>
                </a:solidFill>
              </a:rPr>
              <a:t> </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Sag. 4:6	</a:t>
            </a:r>
            <a:r>
              <a:rPr lang="af-ZA" b="1" dirty="0" smtClean="0">
                <a:solidFill>
                  <a:srgbClr val="00B050"/>
                </a:solidFill>
              </a:rPr>
              <a:t/>
            </a:r>
            <a:br>
              <a:rPr lang="af-ZA" b="1" dirty="0" smtClean="0">
                <a:solidFill>
                  <a:srgbClr val="00B050"/>
                </a:solidFill>
              </a:rPr>
            </a:br>
            <a:r>
              <a:rPr lang="af-ZA" i="1" dirty="0" smtClean="0"/>
              <a:t>“</a:t>
            </a:r>
            <a:r>
              <a:rPr lang="af-ZA" i="1" dirty="0"/>
              <a:t>Toe sê hy vir my: “Hier is die boodskap van die Here aan Serubbabel: Nie met mag en krag sal jy slaag nie, maar deur my Gees, sê die Here die Almagtige.”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Kor. </a:t>
            </a:r>
            <a:r>
              <a:rPr lang="af-ZA" b="1" dirty="0" smtClean="0">
                <a:solidFill>
                  <a:srgbClr val="00B050"/>
                </a:solidFill>
              </a:rPr>
              <a:t>12:9</a:t>
            </a:r>
            <a:r>
              <a:rPr lang="af-ZA" b="1" dirty="0" smtClean="0"/>
              <a:t/>
            </a:r>
            <a:br>
              <a:rPr lang="af-ZA" b="1" dirty="0" smtClean="0"/>
            </a:br>
            <a:r>
              <a:rPr lang="af-ZA" i="1" dirty="0" smtClean="0"/>
              <a:t>Sy </a:t>
            </a:r>
            <a:r>
              <a:rPr lang="af-ZA" i="1" dirty="0"/>
              <a:t>antwoord was: “My genade is vir jou genoeg. My krag kom juis tot volle werking wanneer jy swak is.” Daarom sal ek baie liewer oor my swakhede roem, sodat die krag van Christus </a:t>
            </a:r>
            <a:r>
              <a:rPr lang="af-ZA" i="1" dirty="0" smtClean="0"/>
              <a:t/>
            </a:r>
            <a:br>
              <a:rPr lang="af-ZA" i="1" dirty="0" smtClean="0"/>
            </a:br>
            <a:r>
              <a:rPr lang="af-ZA" i="1" dirty="0" smtClean="0"/>
              <a:t>my </a:t>
            </a:r>
            <a:r>
              <a:rPr lang="af-ZA" i="1" dirty="0"/>
              <a:t>beskutting kan wees.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endParaRPr lang="en-US" dirty="0"/>
          </a:p>
        </p:txBody>
      </p:sp>
      <p:graphicFrame>
        <p:nvGraphicFramePr>
          <p:cNvPr id="3" name="Table 2"/>
          <p:cNvGraphicFramePr>
            <a:graphicFrameLocks noGrp="1"/>
          </p:cNvGraphicFramePr>
          <p:nvPr/>
        </p:nvGraphicFramePr>
        <p:xfrm>
          <a:off x="0" y="-1"/>
          <a:ext cx="9144000" cy="5085213"/>
        </p:xfrm>
        <a:graphic>
          <a:graphicData uri="http://schemas.openxmlformats.org/drawingml/2006/table">
            <a:tbl>
              <a:tblPr firstRow="1" bandRow="1">
                <a:tableStyleId>{5C22544A-7EE6-4342-B048-85BDC9FD1C3A}</a:tableStyleId>
              </a:tblPr>
              <a:tblGrid>
                <a:gridCol w="4572000"/>
                <a:gridCol w="4572000"/>
              </a:tblGrid>
              <a:tr h="1071553">
                <a:tc>
                  <a:txBody>
                    <a:bodyPr/>
                    <a:lstStyle/>
                    <a:p>
                      <a:pPr marL="457200" algn="ctr">
                        <a:lnSpc>
                          <a:spcPct val="150000"/>
                        </a:lnSpc>
                        <a:spcAft>
                          <a:spcPts val="0"/>
                        </a:spcAft>
                      </a:pPr>
                      <a:r>
                        <a:rPr lang="af-ZA" sz="4400" b="1" dirty="0">
                          <a:latin typeface="Times New Roman"/>
                          <a:ea typeface="Times New Roman"/>
                        </a:rPr>
                        <a:t>Lukas</a:t>
                      </a:r>
                      <a:endParaRPr lang="en-US" sz="4400" dirty="0">
                        <a:latin typeface="Times New Roman"/>
                        <a:ea typeface="Times New Roman"/>
                      </a:endParaRPr>
                    </a:p>
                  </a:txBody>
                  <a:tcPr marL="68580" marR="68580" marT="0" marB="0"/>
                </a:tc>
                <a:tc>
                  <a:txBody>
                    <a:bodyPr/>
                    <a:lstStyle/>
                    <a:p>
                      <a:pPr marL="457200" algn="ctr">
                        <a:lnSpc>
                          <a:spcPct val="150000"/>
                        </a:lnSpc>
                        <a:spcAft>
                          <a:spcPts val="0"/>
                        </a:spcAft>
                      </a:pPr>
                      <a:r>
                        <a:rPr lang="af-ZA" sz="4400" b="1" dirty="0">
                          <a:latin typeface="Times New Roman"/>
                          <a:ea typeface="Times New Roman"/>
                        </a:rPr>
                        <a:t>Johannes</a:t>
                      </a:r>
                      <a:endParaRPr lang="en-US" sz="4400" dirty="0">
                        <a:latin typeface="Times New Roman"/>
                        <a:ea typeface="Times New Roman"/>
                      </a:endParaRPr>
                    </a:p>
                  </a:txBody>
                  <a:tcPr marL="68580" marR="68580" marT="0" marB="0"/>
                </a:tc>
              </a:tr>
              <a:tr h="1027134">
                <a:tc>
                  <a:txBody>
                    <a:bodyPr/>
                    <a:lstStyle/>
                    <a:p>
                      <a:pPr marL="457200">
                        <a:lnSpc>
                          <a:spcPct val="150000"/>
                        </a:lnSpc>
                        <a:spcAft>
                          <a:spcPts val="0"/>
                        </a:spcAft>
                      </a:pPr>
                      <a:r>
                        <a:rPr lang="af-ZA" sz="2000" b="1" dirty="0">
                          <a:latin typeface="Times New Roman"/>
                          <a:ea typeface="Times New Roman"/>
                        </a:rPr>
                        <a:t>Die sigbare kerk</a:t>
                      </a:r>
                      <a:endParaRPr lang="en-US" sz="2000" b="1" dirty="0">
                        <a:latin typeface="Times New Roman"/>
                        <a:ea typeface="Times New Roman"/>
                      </a:endParaRPr>
                    </a:p>
                  </a:txBody>
                  <a:tcPr marL="68580" marR="68580" marT="0" marB="0"/>
                </a:tc>
                <a:tc>
                  <a:txBody>
                    <a:bodyPr/>
                    <a:lstStyle/>
                    <a:p>
                      <a:pPr marL="457200">
                        <a:lnSpc>
                          <a:spcPct val="150000"/>
                        </a:lnSpc>
                        <a:spcAft>
                          <a:spcPts val="0"/>
                        </a:spcAft>
                      </a:pPr>
                      <a:r>
                        <a:rPr lang="af-ZA" sz="2000" b="1" dirty="0">
                          <a:latin typeface="Times New Roman"/>
                          <a:ea typeface="Times New Roman"/>
                        </a:rPr>
                        <a:t>Die onsigbare kerk</a:t>
                      </a:r>
                      <a:endParaRPr lang="en-US" sz="2000" b="1" dirty="0">
                        <a:latin typeface="Times New Roman"/>
                        <a:ea typeface="Times New Roman"/>
                      </a:endParaRPr>
                    </a:p>
                  </a:txBody>
                  <a:tcPr marL="68580" marR="68580" marT="0" marB="0"/>
                </a:tc>
              </a:tr>
              <a:tr h="892181">
                <a:tc>
                  <a:txBody>
                    <a:bodyPr/>
                    <a:lstStyle/>
                    <a:p>
                      <a:pPr marL="457200">
                        <a:lnSpc>
                          <a:spcPct val="150000"/>
                        </a:lnSpc>
                        <a:spcAft>
                          <a:spcPts val="0"/>
                        </a:spcAft>
                      </a:pPr>
                      <a:r>
                        <a:rPr lang="af-ZA" sz="2000" b="1" dirty="0">
                          <a:latin typeface="Times New Roman"/>
                          <a:ea typeface="Times New Roman"/>
                        </a:rPr>
                        <a:t>Die kerk soos ons dit sien</a:t>
                      </a:r>
                      <a:endParaRPr lang="en-US" sz="2000" b="1" dirty="0">
                        <a:latin typeface="Times New Roman"/>
                        <a:ea typeface="Times New Roman"/>
                      </a:endParaRPr>
                    </a:p>
                  </a:txBody>
                  <a:tcPr marL="68580" marR="68580" marT="0" marB="0"/>
                </a:tc>
                <a:tc>
                  <a:txBody>
                    <a:bodyPr/>
                    <a:lstStyle/>
                    <a:p>
                      <a:pPr marL="457200">
                        <a:lnSpc>
                          <a:spcPct val="150000"/>
                        </a:lnSpc>
                        <a:spcAft>
                          <a:spcPts val="0"/>
                        </a:spcAft>
                      </a:pPr>
                      <a:r>
                        <a:rPr lang="af-ZA" sz="2000" b="1" dirty="0">
                          <a:latin typeface="Times New Roman"/>
                          <a:ea typeface="Times New Roman"/>
                        </a:rPr>
                        <a:t>Die kerk soos dit werklik is</a:t>
                      </a:r>
                      <a:endParaRPr lang="en-US" sz="2000" b="1" dirty="0">
                        <a:latin typeface="Times New Roman"/>
                        <a:ea typeface="Times New Roman"/>
                      </a:endParaRPr>
                    </a:p>
                  </a:txBody>
                  <a:tcPr marL="68580" marR="68580" marT="0" marB="0"/>
                </a:tc>
              </a:tr>
              <a:tr h="1067211">
                <a:tc>
                  <a:txBody>
                    <a:bodyPr/>
                    <a:lstStyle/>
                    <a:p>
                      <a:pPr marL="457200">
                        <a:lnSpc>
                          <a:spcPct val="150000"/>
                        </a:lnSpc>
                        <a:spcAft>
                          <a:spcPts val="0"/>
                        </a:spcAft>
                      </a:pPr>
                      <a:r>
                        <a:rPr lang="af-ZA" sz="2000" b="1" dirty="0">
                          <a:latin typeface="Times New Roman"/>
                          <a:ea typeface="Times New Roman"/>
                        </a:rPr>
                        <a:t>Hoe die mense die kerk sien</a:t>
                      </a:r>
                      <a:endParaRPr lang="en-US" sz="2000" b="1" dirty="0">
                        <a:latin typeface="Times New Roman"/>
                        <a:ea typeface="Times New Roman"/>
                      </a:endParaRPr>
                    </a:p>
                  </a:txBody>
                  <a:tcPr marL="68580" marR="68580" marT="0" marB="0"/>
                </a:tc>
                <a:tc>
                  <a:txBody>
                    <a:bodyPr/>
                    <a:lstStyle/>
                    <a:p>
                      <a:pPr marL="457200">
                        <a:lnSpc>
                          <a:spcPct val="150000"/>
                        </a:lnSpc>
                        <a:spcAft>
                          <a:spcPts val="0"/>
                        </a:spcAft>
                      </a:pPr>
                      <a:r>
                        <a:rPr lang="af-ZA" sz="2000" b="1" dirty="0">
                          <a:latin typeface="Times New Roman"/>
                          <a:ea typeface="Times New Roman"/>
                        </a:rPr>
                        <a:t>Hoe Christus die kerk aan die dissipels openbaar</a:t>
                      </a:r>
                      <a:endParaRPr lang="en-US" sz="2000" b="1" dirty="0">
                        <a:latin typeface="Times New Roman"/>
                        <a:ea typeface="Times New Roman"/>
                      </a:endParaRPr>
                    </a:p>
                  </a:txBody>
                  <a:tcPr marL="68580" marR="68580" marT="0" marB="0"/>
                </a:tc>
              </a:tr>
              <a:tr h="1027134">
                <a:tc>
                  <a:txBody>
                    <a:bodyPr/>
                    <a:lstStyle/>
                    <a:p>
                      <a:pPr marL="457200">
                        <a:lnSpc>
                          <a:spcPct val="150000"/>
                        </a:lnSpc>
                        <a:spcAft>
                          <a:spcPts val="0"/>
                        </a:spcAft>
                      </a:pPr>
                      <a:r>
                        <a:rPr lang="af-ZA" sz="2000" b="1" dirty="0">
                          <a:latin typeface="Times New Roman"/>
                          <a:ea typeface="Times New Roman"/>
                        </a:rPr>
                        <a:t>Hoe die meerderheid die Waarheid hoor</a:t>
                      </a:r>
                      <a:endParaRPr lang="en-US" sz="2000" b="1" dirty="0">
                        <a:latin typeface="Times New Roman"/>
                        <a:ea typeface="Times New Roman"/>
                      </a:endParaRPr>
                    </a:p>
                  </a:txBody>
                  <a:tcPr marL="68580" marR="68580" marT="0" marB="0"/>
                </a:tc>
                <a:tc>
                  <a:txBody>
                    <a:bodyPr/>
                    <a:lstStyle/>
                    <a:p>
                      <a:pPr marL="457200">
                        <a:lnSpc>
                          <a:spcPct val="150000"/>
                        </a:lnSpc>
                        <a:spcAft>
                          <a:spcPts val="0"/>
                        </a:spcAft>
                      </a:pPr>
                      <a:r>
                        <a:rPr lang="af-ZA" sz="2000" b="1" dirty="0">
                          <a:latin typeface="Times New Roman"/>
                          <a:ea typeface="Times New Roman"/>
                        </a:rPr>
                        <a:t>Hoe die waarheid aan 'n groep geopenbaar word</a:t>
                      </a:r>
                      <a:endParaRPr lang="en-US" sz="2000" b="1" dirty="0">
                        <a:latin typeface="Times New Roman"/>
                        <a:ea typeface="Times New Roman"/>
                      </a:endParaRPr>
                    </a:p>
                  </a:txBody>
                  <a:tcPr marL="68580" marR="68580" marT="0" marB="0"/>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95</Words>
  <Application>Microsoft Office PowerPoint</Application>
  <PresentationFormat>On-screen Show (16:9)</PresentationFormat>
  <Paragraphs>17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Luk. 5:4,10 &amp; Joh. 21:6  Die sigbare en onsigbare kerk</vt:lpstr>
      <vt:lpstr>“Christ’s miracles are sermons preached in deeds, visible allegories, truths embodied, principles incarnated and set in motion”       C.H. Spurgeon </vt:lpstr>
      <vt:lpstr>Slide 3</vt:lpstr>
      <vt:lpstr>Sag. 4:6  “Toe sê hy vir my: “Hier is die boodskap van die Here aan Serubbabel: Nie met mag en krag sal jy slaag nie, maar deur my Gees, sê die Here die Almagtige.”</vt:lpstr>
      <vt:lpstr>Slide 5</vt:lpstr>
      <vt:lpstr>II Kor. 12:9 Sy antwoord was: “My genade is vir jou genoeg. My krag kom juis tot volle werking wanneer jy swak is.” Daarom sal ek baie liewer oor my swakhede roem, sodat die krag van Christus  my beskutting kan wees.</vt:lpstr>
      <vt:lpstr>Slide 7</vt:lpstr>
      <vt:lpstr>Slide 8</vt:lpstr>
      <vt:lpstr>Slide 9</vt:lpstr>
      <vt:lpstr>II Tim. 4:2 “verkondig die woord; hou daarmee vol, tydig en ontydig; weerlê, bestraf, bemoedig deur met alle geduld onderrig te gee”</vt:lpstr>
      <vt:lpstr>Hand. 28:23-24 “Van vroeg die môre tot laat die aand het Paulus die koninkryk van God vir hulle verduidelik en hulle uit die wet van Moses en uit die profete probeer oortuig van Jesus. Deur sy uiteensetting het daar party oortuig geraak, maar ander  wou nie glo nie.”</vt:lpstr>
      <vt:lpstr>Slide 12</vt:lpstr>
      <vt:lpstr>I Kor. 12:4-5 “Daar is 'n verskeidenheid van genadegawes, maar dit is dieselfde Gees wat dit gee; daar is 'n verskeidenheid van bedieninge,  maar dit is dieselfde Here wat  die opdrag gee”</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5:4,10 &amp; Joh. 21:6  Die sigbare en onsigbare kerk</dc:title>
  <dc:creator>Windows User</dc:creator>
  <cp:lastModifiedBy>Windows User</cp:lastModifiedBy>
  <cp:revision>1</cp:revision>
  <dcterms:created xsi:type="dcterms:W3CDTF">2025-07-10T06:03:06Z</dcterms:created>
  <dcterms:modified xsi:type="dcterms:W3CDTF">2025-07-10T06:11:36Z</dcterms:modified>
</cp:coreProperties>
</file>