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08" autoAdjust="0"/>
    <p:restoredTop sz="94660"/>
  </p:normalViewPr>
  <p:slideViewPr>
    <p:cSldViewPr>
      <p:cViewPr varScale="1">
        <p:scale>
          <a:sx n="149" d="100"/>
          <a:sy n="149" d="100"/>
        </p:scale>
        <p:origin x="-105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DF572E-19FE-4B3E-8173-1E3737CEDF8A}"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1C0469-B87C-46EE-A453-0FED4870DD9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F572E-19FE-4B3E-8173-1E3737CEDF8A}"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1C0469-B87C-46EE-A453-0FED4870DD9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F572E-19FE-4B3E-8173-1E3737CEDF8A}"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1C0469-B87C-46EE-A453-0FED4870DD9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DF572E-19FE-4B3E-8173-1E3737CEDF8A}"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1C0469-B87C-46EE-A453-0FED4870DD9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DF572E-19FE-4B3E-8173-1E3737CEDF8A}"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1C0469-B87C-46EE-A453-0FED4870DD9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DF572E-19FE-4B3E-8173-1E3737CEDF8A}"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1C0469-B87C-46EE-A453-0FED4870DD9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DF572E-19FE-4B3E-8173-1E3737CEDF8A}" type="datetimeFigureOut">
              <a:rPr lang="en-US" smtClean="0"/>
              <a:t>3/13/2026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1C0469-B87C-46EE-A453-0FED4870DD9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DF572E-19FE-4B3E-8173-1E3737CEDF8A}" type="datetimeFigureOut">
              <a:rPr lang="en-US" smtClean="0"/>
              <a:t>3/13/2026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1C0469-B87C-46EE-A453-0FED4870DD9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DF572E-19FE-4B3E-8173-1E3737CEDF8A}" type="datetimeFigureOut">
              <a:rPr lang="en-US" smtClean="0"/>
              <a:t>3/13/2026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1C0469-B87C-46EE-A453-0FED4870DD9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DF572E-19FE-4B3E-8173-1E3737CEDF8A}"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1C0469-B87C-46EE-A453-0FED4870DD9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DF572E-19FE-4B3E-8173-1E3737CEDF8A}"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1C0469-B87C-46EE-A453-0FED4870DD9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4DF572E-19FE-4B3E-8173-1E3737CEDF8A}" type="datetimeFigureOut">
              <a:rPr lang="en-US" smtClean="0"/>
              <a:t>3/13/2026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41C0469-B87C-46EE-A453-0FED4870DD9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8:4-15</a:t>
            </a:r>
            <a:br>
              <a:rPr lang="af-ZA" b="1" u="sng" dirty="0" smtClean="0"/>
            </a:br>
            <a:r>
              <a:rPr lang="af-ZA" b="1" u="sng" dirty="0"/>
              <a:t/>
            </a:r>
            <a:br>
              <a:rPr lang="af-ZA" b="1" u="sng" dirty="0"/>
            </a:br>
            <a:r>
              <a:rPr lang="af-ZA" b="1" dirty="0" smtClean="0"/>
              <a:t>Hoe </a:t>
            </a:r>
            <a:r>
              <a:rPr lang="af-ZA" b="1" dirty="0"/>
              <a:t>die Evangelie deur mense ontvang </a:t>
            </a:r>
            <a:r>
              <a:rPr lang="af-ZA" b="1" dirty="0" smtClean="0"/>
              <a:t>word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8:31</a:t>
            </a:r>
            <a:r>
              <a:rPr lang="af-ZA" b="1" i="1" dirty="0" smtClean="0"/>
              <a:t/>
            </a:r>
            <a:br>
              <a:rPr lang="af-ZA" b="1" i="1" dirty="0" smtClean="0"/>
            </a:br>
            <a:r>
              <a:rPr lang="af-ZA" i="1" dirty="0" smtClean="0"/>
              <a:t>“As </a:t>
            </a:r>
            <a:r>
              <a:rPr lang="af-ZA" i="1" dirty="0"/>
              <a:t>julle aan my woorde getrou bly, is julle waarlik my dissipels”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Kol. </a:t>
            </a:r>
            <a:r>
              <a:rPr lang="af-ZA" b="1" dirty="0" smtClean="0">
                <a:solidFill>
                  <a:srgbClr val="00B050"/>
                </a:solidFill>
              </a:rPr>
              <a:t>1:23</a:t>
            </a:r>
            <a:r>
              <a:rPr lang="af-ZA" b="1" dirty="0" smtClean="0"/>
              <a:t/>
            </a:r>
            <a:br>
              <a:rPr lang="af-ZA" b="1" dirty="0" smtClean="0"/>
            </a:br>
            <a:r>
              <a:rPr lang="af-ZA" i="1" dirty="0" smtClean="0"/>
              <a:t>“Maar </a:t>
            </a:r>
            <a:r>
              <a:rPr lang="af-ZA" i="1" dirty="0"/>
              <a:t>dan moet julle vas en sterk bly staan in die geloof en julle nie laat losruk van die hoop wat in julle </a:t>
            </a:r>
            <a:r>
              <a:rPr lang="af-ZA" i="1" dirty="0" smtClean="0"/>
              <a:t/>
            </a:r>
            <a:br>
              <a:rPr lang="af-ZA" i="1" dirty="0" smtClean="0"/>
            </a:br>
            <a:r>
              <a:rPr lang="af-ZA" i="1" dirty="0" smtClean="0"/>
              <a:t>gewek </a:t>
            </a:r>
            <a:r>
              <a:rPr lang="af-ZA" i="1" dirty="0"/>
              <a:t>is deur die evangelie wat </a:t>
            </a:r>
            <a:r>
              <a:rPr lang="af-ZA" i="1" dirty="0" smtClean="0"/>
              <a:t/>
            </a:r>
            <a:br>
              <a:rPr lang="af-ZA" i="1" dirty="0" smtClean="0"/>
            </a:br>
            <a:r>
              <a:rPr lang="af-ZA" i="1" dirty="0" smtClean="0"/>
              <a:t>julle </a:t>
            </a:r>
            <a:r>
              <a:rPr lang="af-ZA" i="1" dirty="0"/>
              <a:t>gehoor het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3:14</a:t>
            </a:r>
            <a:r>
              <a:rPr lang="af-ZA" b="1" i="1" dirty="0" smtClean="0"/>
              <a:t/>
            </a:r>
            <a:br>
              <a:rPr lang="af-ZA" b="1" i="1" dirty="0" smtClean="0"/>
            </a:br>
            <a:r>
              <a:rPr lang="af-ZA" i="1" dirty="0" smtClean="0"/>
              <a:t>“Ons </a:t>
            </a:r>
            <a:r>
              <a:rPr lang="af-ZA" i="1" dirty="0"/>
              <a:t>behou deel aan Christus as ons end-uit volhard in die vertroue waarmee ons begin het</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Autofit/>
          </a:bodyPr>
          <a:lstStyle/>
          <a:p>
            <a:r>
              <a:rPr lang="af-ZA" sz="4200" b="1" dirty="0">
                <a:solidFill>
                  <a:srgbClr val="00B050"/>
                </a:solidFill>
              </a:rPr>
              <a:t>1 Joh. </a:t>
            </a:r>
            <a:r>
              <a:rPr lang="af-ZA" sz="4200" b="1" dirty="0" smtClean="0">
                <a:solidFill>
                  <a:srgbClr val="00B050"/>
                </a:solidFill>
              </a:rPr>
              <a:t>2:19</a:t>
            </a:r>
            <a:r>
              <a:rPr lang="af-ZA" sz="4200" b="1" i="1" dirty="0" smtClean="0"/>
              <a:t/>
            </a:r>
            <a:br>
              <a:rPr lang="af-ZA" sz="4200" b="1" i="1" dirty="0" smtClean="0"/>
            </a:br>
            <a:r>
              <a:rPr lang="af-ZA" sz="4200" i="1" dirty="0" smtClean="0"/>
              <a:t>“Hulle </a:t>
            </a:r>
            <a:r>
              <a:rPr lang="af-ZA" sz="4200" i="1" dirty="0"/>
              <a:t>het wel uit ons geledere voortgekom, maar niemand van hulle was ooit werklik een van ons nie, </a:t>
            </a:r>
            <a:r>
              <a:rPr lang="af-ZA" sz="4200" i="1" dirty="0" smtClean="0"/>
              <a:t/>
            </a:r>
            <a:br>
              <a:rPr lang="af-ZA" sz="4200" i="1" dirty="0" smtClean="0"/>
            </a:br>
            <a:r>
              <a:rPr lang="af-ZA" sz="4200" i="1" dirty="0" smtClean="0"/>
              <a:t>want </a:t>
            </a:r>
            <a:r>
              <a:rPr lang="af-ZA" sz="4200" i="1" dirty="0"/>
              <a:t>as hulle werklik van ons was, sou hulle by ons gebly het. Dit moes duidelik word dat geeneen van hulle werklik </a:t>
            </a:r>
            <a:r>
              <a:rPr lang="af-ZA" sz="4200" i="1" dirty="0" smtClean="0"/>
              <a:t/>
            </a:r>
            <a:br>
              <a:rPr lang="af-ZA" sz="4200" i="1" dirty="0" smtClean="0"/>
            </a:br>
            <a:r>
              <a:rPr lang="af-ZA" sz="4200" i="1" dirty="0" smtClean="0"/>
              <a:t>een </a:t>
            </a:r>
            <a:r>
              <a:rPr lang="af-ZA" sz="4200" i="1" dirty="0"/>
              <a:t>van ons is nie</a:t>
            </a:r>
            <a:r>
              <a:rPr lang="af-ZA" sz="4200" i="1" dirty="0" smtClean="0"/>
              <a:t>.”</a:t>
            </a:r>
            <a:endParaRPr lang="en-US" sz="4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Matt. </a:t>
            </a:r>
            <a:r>
              <a:rPr lang="af-ZA" b="1" dirty="0" smtClean="0">
                <a:solidFill>
                  <a:srgbClr val="00B050"/>
                </a:solidFill>
              </a:rPr>
              <a:t>22:11-13</a:t>
            </a:r>
            <a:r>
              <a:rPr lang="af-ZA" b="1" dirty="0" smtClean="0"/>
              <a:t/>
            </a:r>
            <a:br>
              <a:rPr lang="af-ZA" b="1" dirty="0" smtClean="0"/>
            </a:br>
            <a:r>
              <a:rPr lang="af-ZA" i="1" dirty="0" smtClean="0"/>
              <a:t>“Toe </a:t>
            </a:r>
            <a:r>
              <a:rPr lang="af-ZA" i="1" dirty="0"/>
              <a:t>die koning ingaan om na die gaste te kyk, sien hy daar 'n man wat nie bruilofsklere aanhet nie, en hy sê vir hom: ‘Vriend, hoe het jy hier ingekom sonder bruilofsklere aan?’ Maar die man kon niks antwoord nie. </a:t>
            </a:r>
            <a:r>
              <a:rPr lang="en-US" dirty="0"/>
              <a:t/>
            </a:r>
            <a:br>
              <a:rPr lang="en-US"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Toe sê die koning vir sy dienaars: ‘Bind sy hande en sy voete vas en gooi hom uit in die diepste duisternis daarbuite. Daar sal hulle huil en op hulle tande kners.’”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5:3-4</a:t>
            </a:r>
            <a:r>
              <a:rPr lang="af-ZA" b="1" i="1" dirty="0" smtClean="0"/>
              <a:t/>
            </a:r>
            <a:br>
              <a:rPr lang="af-ZA" b="1" i="1" dirty="0" smtClean="0"/>
            </a:br>
            <a:r>
              <a:rPr lang="af-ZA" i="1" dirty="0" smtClean="0"/>
              <a:t>“Ons </a:t>
            </a:r>
            <a:r>
              <a:rPr lang="af-ZA" i="1" dirty="0"/>
              <a:t>verheug ons ook in die swaarkry, want ons weet: swaarkry kweek volharding, en volharding kweek egtheid van geloof, en egtheid van geloof kweek hoop”</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sz="3800" b="1" dirty="0">
                <a:solidFill>
                  <a:srgbClr val="00B050"/>
                </a:solidFill>
              </a:rPr>
              <a:t>Jak. </a:t>
            </a:r>
            <a:r>
              <a:rPr lang="af-ZA" sz="3800" b="1" dirty="0" smtClean="0">
                <a:solidFill>
                  <a:srgbClr val="00B050"/>
                </a:solidFill>
              </a:rPr>
              <a:t>1:2-4</a:t>
            </a:r>
            <a:r>
              <a:rPr lang="af-ZA" sz="3800" b="1" i="1" dirty="0" smtClean="0"/>
              <a:t/>
            </a:r>
            <a:br>
              <a:rPr lang="af-ZA" sz="3800" b="1" i="1" dirty="0" smtClean="0"/>
            </a:br>
            <a:r>
              <a:rPr lang="af-ZA" sz="3800" i="1" dirty="0" smtClean="0"/>
              <a:t>“My </a:t>
            </a:r>
            <a:r>
              <a:rPr lang="af-ZA" sz="3800" i="1" dirty="0"/>
              <a:t>broers, julle moet baie bly wees wanneer allerlei beproewings oor julle kom, want, soos julle weet, as julle geloof die toets deurstaan het, stel dit julle in staat om te volhard. En die volharding moet end-uit volgehou word sodat julle tot volle geestelike rypheid kan kom, sonder enige tekortkoming</a:t>
            </a:r>
            <a:r>
              <a:rPr lang="af-ZA" sz="3800" i="1" dirty="0" smtClean="0"/>
              <a:t>.”</a:t>
            </a:r>
            <a:endParaRPr lang="en-US" sz="3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Hebr. </a:t>
            </a:r>
            <a:r>
              <a:rPr lang="af-ZA" b="1" dirty="0" smtClean="0">
                <a:solidFill>
                  <a:srgbClr val="00B050"/>
                </a:solidFill>
              </a:rPr>
              <a:t>12:11</a:t>
            </a:r>
            <a:r>
              <a:rPr lang="af-ZA" b="1" i="1" dirty="0" smtClean="0"/>
              <a:t/>
            </a:r>
            <a:br>
              <a:rPr lang="af-ZA" b="1" i="1" dirty="0" smtClean="0"/>
            </a:br>
            <a:r>
              <a:rPr lang="af-ZA" i="1" dirty="0" smtClean="0"/>
              <a:t>“Wanneer </a:t>
            </a:r>
            <a:r>
              <a:rPr lang="af-ZA" i="1" dirty="0"/>
              <a:t>ons getug word, lyk die tug op daardie oomblik nie na iets om oor bly te wees nie, maar om oor te huil. Later lewer dit egter vir dié wat daardeur gevorm is, 'n goeie vrug: vrede omdat hulle gehoorsaam is aan die wil van God</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7:21</a:t>
            </a:r>
            <a:r>
              <a:rPr lang="af-ZA" b="1" i="1" dirty="0" smtClean="0"/>
              <a:t/>
            </a:r>
            <a:br>
              <a:rPr lang="af-ZA" b="1" i="1" dirty="0" smtClean="0"/>
            </a:br>
            <a:r>
              <a:rPr lang="af-ZA" i="1" dirty="0" smtClean="0"/>
              <a:t>“Nie </a:t>
            </a:r>
            <a:r>
              <a:rPr lang="af-ZA" i="1" dirty="0"/>
              <a:t>elkeen wat vir My sê: </a:t>
            </a:r>
            <a:r>
              <a:rPr lang="af-ZA" i="1" dirty="0" smtClean="0"/>
              <a:t/>
            </a:r>
            <a:br>
              <a:rPr lang="af-ZA" i="1" dirty="0" smtClean="0"/>
            </a:br>
            <a:r>
              <a:rPr lang="af-ZA" i="1" dirty="0" smtClean="0"/>
              <a:t>‘</a:t>
            </a:r>
            <a:r>
              <a:rPr lang="af-ZA" i="1" dirty="0"/>
              <a:t>Here, Here,’ sal in die koninkryk van die hemel ingaan nie, maar net hy </a:t>
            </a:r>
            <a:r>
              <a:rPr lang="af-ZA" i="1" dirty="0" smtClean="0"/>
              <a:t/>
            </a:r>
            <a:br>
              <a:rPr lang="af-ZA" i="1" dirty="0" smtClean="0"/>
            </a:br>
            <a:r>
              <a:rPr lang="af-ZA" i="1" dirty="0" smtClean="0"/>
              <a:t>wat </a:t>
            </a:r>
            <a:r>
              <a:rPr lang="af-ZA" i="1" dirty="0"/>
              <a:t>die wil doen van my Vader </a:t>
            </a:r>
            <a:r>
              <a:rPr lang="af-ZA" i="1" dirty="0" smtClean="0"/>
              <a:t/>
            </a:r>
            <a:br>
              <a:rPr lang="af-ZA" i="1" dirty="0" smtClean="0"/>
            </a:br>
            <a:r>
              <a:rPr lang="af-ZA" i="1" dirty="0" smtClean="0"/>
              <a:t>wat </a:t>
            </a:r>
            <a:r>
              <a:rPr lang="af-ZA" i="1" dirty="0"/>
              <a:t>in die hemel is.”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8:21-22</a:t>
            </a:r>
            <a:r>
              <a:rPr lang="af-ZA" b="1" i="1" dirty="0" smtClean="0"/>
              <a:t/>
            </a:r>
            <a:br>
              <a:rPr lang="af-ZA" b="1" i="1" dirty="0" smtClean="0"/>
            </a:br>
            <a:r>
              <a:rPr lang="af-ZA" i="1" dirty="0" smtClean="0"/>
              <a:t>Iemand </a:t>
            </a:r>
            <a:r>
              <a:rPr lang="af-ZA" i="1" dirty="0"/>
              <a:t>anders, een van sy dissipels, sê vir Hom: “Here, laat my toe om eers terug te gaan en my pa te begrawe.” Maar Jesus antwoord hom: </a:t>
            </a:r>
            <a:r>
              <a:rPr lang="af-ZA" i="1" dirty="0" smtClean="0"/>
              <a:t/>
            </a:r>
            <a:br>
              <a:rPr lang="af-ZA" i="1" dirty="0" smtClean="0"/>
            </a:br>
            <a:r>
              <a:rPr lang="af-ZA" i="1" dirty="0" smtClean="0"/>
              <a:t>“</a:t>
            </a:r>
            <a:r>
              <a:rPr lang="af-ZA" i="1" dirty="0"/>
              <a:t>Volg My, en laat die dooies hulle eie dooies begrawe</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Tim. </a:t>
            </a:r>
            <a:r>
              <a:rPr lang="af-ZA" b="1" dirty="0" smtClean="0">
                <a:solidFill>
                  <a:srgbClr val="00B050"/>
                </a:solidFill>
              </a:rPr>
              <a:t>6:9</a:t>
            </a:r>
            <a:r>
              <a:rPr lang="af-ZA" b="1" i="1" dirty="0" smtClean="0"/>
              <a:t/>
            </a:r>
            <a:br>
              <a:rPr lang="af-ZA" b="1" i="1" dirty="0" smtClean="0"/>
            </a:br>
            <a:r>
              <a:rPr lang="af-ZA" i="1" dirty="0" smtClean="0"/>
              <a:t>“Maar </a:t>
            </a:r>
            <a:r>
              <a:rPr lang="af-ZA" i="1" dirty="0"/>
              <a:t>dié wat ryk wil word, val in versoeking. Hulle loop hulle vas in die strik van baie sinlose en skadelike begeertes waardeur mense in verderf en ondergang gestort word</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I Joh. </a:t>
            </a:r>
            <a:r>
              <a:rPr lang="af-ZA" b="1" dirty="0" smtClean="0">
                <a:solidFill>
                  <a:srgbClr val="00B050"/>
                </a:solidFill>
              </a:rPr>
              <a:t>2:15-17</a:t>
            </a:r>
            <a:r>
              <a:rPr lang="af-ZA" b="1" i="1" dirty="0" smtClean="0"/>
              <a:t/>
            </a:r>
            <a:br>
              <a:rPr lang="af-ZA" b="1" i="1" dirty="0" smtClean="0"/>
            </a:br>
            <a:r>
              <a:rPr lang="af-ZA" i="1" dirty="0" smtClean="0"/>
              <a:t>“Moenie </a:t>
            </a:r>
            <a:r>
              <a:rPr lang="af-ZA" i="1" dirty="0"/>
              <a:t>die sondige wêreld en die dinge van die wêreld liefhê nie. As iemand die wêreld liefhet, is die Vader se liefde nie in hom nie. Die wêreldse dinge – alles wat die sondige mens begeer, alles wat sy oë sien en begeer, al sy gesteldheid op </a:t>
            </a:r>
            <a:r>
              <a:rPr lang="af-ZA" i="1" dirty="0" smtClean="0"/>
              <a:t>besit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kom </a:t>
            </a:r>
            <a:r>
              <a:rPr lang="af-ZA" i="1" dirty="0"/>
              <a:t>nie van die Vader nie, maar uit die wêreld. En die wêreld met sy verleidelike dinge gaan verby, maar wie die wil van God doen, bly ewig lewe</a:t>
            </a:r>
            <a:r>
              <a:rPr lang="af-ZA" i="1" dirty="0" smtClean="0"/>
              <a: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6:33</a:t>
            </a:r>
            <a:r>
              <a:rPr lang="af-ZA" b="1" i="1" dirty="0" smtClean="0"/>
              <a:t/>
            </a:r>
            <a:br>
              <a:rPr lang="af-ZA" b="1" i="1" dirty="0" smtClean="0"/>
            </a:br>
            <a:r>
              <a:rPr lang="af-ZA" i="1" dirty="0" smtClean="0"/>
              <a:t>“Nee</a:t>
            </a:r>
            <a:r>
              <a:rPr lang="af-ZA" i="1" dirty="0"/>
              <a:t>, beywer julle allereers vir die koninkryk van God en vir die wil van God, dan sal Hy julle ook al hierdie dinge gee</a:t>
            </a:r>
            <a:r>
              <a:rPr lang="af-ZA" i="1"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5143500"/>
          </a:xfrm>
        </p:spPr>
        <p:txBody>
          <a:bodyPr/>
          <a:lstStyle/>
          <a:p>
            <a:r>
              <a:rPr lang="af-ZA" b="1" dirty="0">
                <a:solidFill>
                  <a:srgbClr val="00B050"/>
                </a:solidFill>
              </a:rPr>
              <a:t>Gal. </a:t>
            </a:r>
            <a:r>
              <a:rPr lang="af-ZA" b="1" dirty="0" smtClean="0">
                <a:solidFill>
                  <a:srgbClr val="00B050"/>
                </a:solidFill>
              </a:rPr>
              <a:t>5:22</a:t>
            </a:r>
            <a:r>
              <a:rPr lang="af-ZA" b="1" i="1" dirty="0" smtClean="0"/>
              <a:t/>
            </a:r>
            <a:br>
              <a:rPr lang="af-ZA" b="1" i="1" dirty="0" smtClean="0"/>
            </a:br>
            <a:r>
              <a:rPr lang="af-ZA" i="1" dirty="0" smtClean="0"/>
              <a:t>“Die </a:t>
            </a:r>
            <a:r>
              <a:rPr lang="af-ZA" i="1" dirty="0"/>
              <a:t>vrug van die Gees, daarteenoor, </a:t>
            </a:r>
            <a:r>
              <a:rPr lang="af-ZA" i="1" dirty="0" smtClean="0"/>
              <a:t/>
            </a:r>
            <a:br>
              <a:rPr lang="af-ZA" i="1" dirty="0" smtClean="0"/>
            </a:br>
            <a:r>
              <a:rPr lang="af-ZA" i="1" dirty="0" smtClean="0"/>
              <a:t>is </a:t>
            </a:r>
            <a:r>
              <a:rPr lang="af-ZA" i="1" dirty="0"/>
              <a:t>liefde, vreugde, vrede, geduld, vriendelikheid, goedhartigheid, getrouheid, nederigheid en selfbeheersing</a:t>
            </a:r>
            <a:r>
              <a:rPr lang="af-ZA" i="1" dirty="0" smtClean="0"/>
              <a:t>.”</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i="1" dirty="0" smtClean="0"/>
              <a:t>“</a:t>
            </a:r>
            <a:r>
              <a:rPr lang="af-ZA" i="1" dirty="0"/>
              <a:t>No artificial, synthetic seed can replace the divine seed and produce better results; attempting to alter the gospel message to make it more palatable to unbelievers brings judgment (Gal. 1:8-9) and can only result in false conversions.”</a:t>
            </a:r>
            <a:r>
              <a:rPr lang="en-US" dirty="0"/>
              <a:t/>
            </a:r>
            <a:br>
              <a:rPr lang="en-US" dirty="0"/>
            </a:br>
            <a:r>
              <a:rPr lang="en-US" dirty="0" smtClean="0"/>
              <a:t>					</a:t>
            </a:r>
            <a:r>
              <a:rPr lang="af-ZA" b="1" dirty="0" smtClean="0">
                <a:solidFill>
                  <a:srgbClr val="7030A0"/>
                </a:solidFill>
              </a:rPr>
              <a:t>John MacArtur</a:t>
            </a:r>
            <a:endParaRPr lang="en-US" dirty="0">
              <a:solidFill>
                <a:srgbClr val="7030A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sz="3800" b="1" dirty="0">
                <a:solidFill>
                  <a:srgbClr val="00B050"/>
                </a:solidFill>
              </a:rPr>
              <a:t>I Tess. </a:t>
            </a:r>
            <a:r>
              <a:rPr lang="af-ZA" sz="3800" b="1" dirty="0" smtClean="0">
                <a:solidFill>
                  <a:srgbClr val="00B050"/>
                </a:solidFill>
              </a:rPr>
              <a:t>2:13</a:t>
            </a:r>
            <a:r>
              <a:rPr lang="af-ZA" sz="3800" b="1" i="1" dirty="0" smtClean="0"/>
              <a:t/>
            </a:r>
            <a:br>
              <a:rPr lang="af-ZA" sz="3800" b="1" i="1" dirty="0" smtClean="0"/>
            </a:br>
            <a:r>
              <a:rPr lang="af-ZA" sz="3800" i="1" dirty="0" smtClean="0"/>
              <a:t>“Ons </a:t>
            </a:r>
            <a:r>
              <a:rPr lang="af-ZA" sz="3800" i="1" dirty="0"/>
              <a:t>dank God dan ook gedurig daarvoor dat julle die boodskap van God wat julle van ons gehoor het, ontvang en aangeneem het in die oortuiging dat dit nie mensewoorde is nie, maar die woord van God. En dit is ook inderdaad die woord van God, soos die uitwerking daarvan op julle wat glo, bewys</a:t>
            </a:r>
            <a:r>
              <a:rPr lang="af-ZA" sz="3800" i="1" dirty="0" smtClean="0"/>
              <a:t>.”</a:t>
            </a:r>
            <a:endParaRPr lang="en-US" sz="3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i="1" dirty="0" smtClean="0"/>
              <a:t>“</a:t>
            </a:r>
            <a:r>
              <a:rPr lang="af-ZA" i="1" dirty="0"/>
              <a:t>The "evangelism" of the day is not only superficial to the last degree, but it is radically defective...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There is not only a lamentable lack of proportion (the mercy of God being made far more prominent than His holiness, His love than His wrath), but there is a fatal omission of that which God has given for the purpose of imparting a knowledge of sin...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i="1" dirty="0"/>
              <a:t>He announces a Saviour from Hell, rather than a Saviour from sin. And that is why so many are fatally deceived, for there are multitudes who wish to escape the Lake of fire who have no desire to be delivered from their carnality and worldliness</a:t>
            </a:r>
            <a:r>
              <a:rPr lang="af-ZA" i="1" dirty="0" smtClean="0"/>
              <a:t>.”</a:t>
            </a:r>
            <a:br>
              <a:rPr lang="af-ZA" i="1" dirty="0" smtClean="0"/>
            </a:br>
            <a:r>
              <a:rPr lang="af-ZA" i="1" dirty="0" smtClean="0"/>
              <a:t>						</a:t>
            </a:r>
            <a:br>
              <a:rPr lang="af-ZA" i="1" dirty="0" smtClean="0"/>
            </a:br>
            <a:r>
              <a:rPr lang="af-ZA" i="1" dirty="0"/>
              <a:t>	</a:t>
            </a:r>
            <a:r>
              <a:rPr lang="af-ZA" i="1" dirty="0" smtClean="0"/>
              <a:t>						</a:t>
            </a:r>
            <a:r>
              <a:rPr lang="af-ZA" b="1" dirty="0" smtClean="0">
                <a:solidFill>
                  <a:srgbClr val="7030A0"/>
                </a:solidFill>
              </a:rPr>
              <a:t>A.W. Pink</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Jak. </a:t>
            </a:r>
            <a:r>
              <a:rPr lang="af-ZA" b="1" dirty="0" smtClean="0">
                <a:solidFill>
                  <a:srgbClr val="00B050"/>
                </a:solidFill>
              </a:rPr>
              <a:t>1:23-24</a:t>
            </a:r>
            <a:r>
              <a:rPr lang="af-ZA" b="1" i="1" dirty="0" smtClean="0"/>
              <a:t/>
            </a:r>
            <a:br>
              <a:rPr lang="af-ZA" b="1" i="1" dirty="0" smtClean="0"/>
            </a:br>
            <a:r>
              <a:rPr lang="af-ZA" i="1" dirty="0" smtClean="0"/>
              <a:t>“Iemand </a:t>
            </a:r>
            <a:r>
              <a:rPr lang="af-ZA" i="1" dirty="0"/>
              <a:t>wat altyd net die woord aanhoor en nooit doen wat dit sê nie, </a:t>
            </a:r>
            <a:r>
              <a:rPr lang="af-ZA" i="1" dirty="0" smtClean="0"/>
              <a:t/>
            </a:r>
            <a:br>
              <a:rPr lang="af-ZA" i="1" dirty="0" smtClean="0"/>
            </a:br>
            <a:r>
              <a:rPr lang="af-ZA" i="1" dirty="0" smtClean="0"/>
              <a:t>is </a:t>
            </a:r>
            <a:r>
              <a:rPr lang="af-ZA" i="1" dirty="0"/>
              <a:t>soos een wat na sy gesig in 'n spieël kyk: hy bekyk homself, gaan van die spieël af weg en vergeet dadelik </a:t>
            </a:r>
            <a:r>
              <a:rPr lang="af-ZA" i="1" dirty="0" smtClean="0"/>
              <a:t/>
            </a:r>
            <a:br>
              <a:rPr lang="af-ZA" i="1" dirty="0" smtClean="0"/>
            </a:br>
            <a:r>
              <a:rPr lang="af-ZA" i="1" dirty="0" smtClean="0"/>
              <a:t>hoe </a:t>
            </a:r>
            <a:r>
              <a:rPr lang="af-ZA" i="1" dirty="0"/>
              <a:t>hy gelyk het</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292</Words>
  <Application>Microsoft Office PowerPoint</Application>
  <PresentationFormat>On-screen Show (16:9)</PresentationFormat>
  <Paragraphs>23</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Luk. 8:4-15  Hoe die Evangelie deur mense ontvang word</vt:lpstr>
      <vt:lpstr>Slide 2</vt:lpstr>
      <vt:lpstr>“No artificial, synthetic seed can replace the divine seed and produce better results; attempting to alter the gospel message to make it more palatable to unbelievers brings judgment (Gal. 1:8-9) and can only result in false conversions.”      John MacArtur</vt:lpstr>
      <vt:lpstr>“The "evangelism" of the day is not only superficial to the last degree, but it is radically defective... </vt:lpstr>
      <vt:lpstr>There is not only a lamentable lack of proportion (the mercy of God being made far more prominent than His holiness, His love than His wrath), but there is a fatal omission of that which God has given for the purpose of imparting a knowledge of sin...</vt:lpstr>
      <vt:lpstr>He announces a Saviour from Hell, rather than a Saviour from sin. And that is why so many are fatally deceived, for there are multitudes who wish to escape the Lake of fire who have no desire to be delivered from their carnality and worldliness.”               A.W. Pink</vt:lpstr>
      <vt:lpstr>Slide 7</vt:lpstr>
      <vt:lpstr>Jak. 1:23-24 “Iemand wat altyd net die woord aanhoor en nooit doen wat dit sê nie,  is soos een wat na sy gesig in 'n spieël kyk: hy bekyk homself, gaan van die spieël af weg en vergeet dadelik  hoe hy gelyk het.”</vt:lpstr>
      <vt:lpstr>Slide 9</vt:lpstr>
      <vt:lpstr>Joh. 8:31 “As julle aan my woorde getrou bly, is julle waarlik my dissipels”</vt:lpstr>
      <vt:lpstr>Kol. 1:23 “Maar dan moet julle vas en sterk bly staan in die geloof en julle nie laat losruk van die hoop wat in julle  gewek is deur die evangelie wat  julle gehoor het nie.”</vt:lpstr>
      <vt:lpstr>Hebr. 3:14 “Ons behou deel aan Christus as ons end-uit volhard in die vertroue waarmee ons begin het.”</vt:lpstr>
      <vt:lpstr>1 Joh. 2:19 “Hulle het wel uit ons geledere voortgekom, maar niemand van hulle was ooit werklik een van ons nie,  want as hulle werklik van ons was, sou hulle by ons gebly het. Dit moes duidelik word dat geeneen van hulle werklik  een van ons is nie.”</vt:lpstr>
      <vt:lpstr>Matt. 22:11-13 “Toe die koning ingaan om na die gaste te kyk, sien hy daar 'n man wat nie bruilofsklere aanhet nie, en hy sê vir hom: ‘Vriend, hoe het jy hier ingekom sonder bruilofsklere aan?’ Maar die man kon niks antwoord nie.  </vt:lpstr>
      <vt:lpstr>Toe sê die koning vir sy dienaars: ‘Bind sy hande en sy voete vas en gooi hom uit in die diepste duisternis daarbuite. Daar sal hulle huil en op hulle tande kners.’”</vt:lpstr>
      <vt:lpstr>Slide 16</vt:lpstr>
      <vt:lpstr>Rom. 5:3-4 “Ons verheug ons ook in die swaarkry, want ons weet: swaarkry kweek volharding, en volharding kweek egtheid van geloof, en egtheid van geloof kweek hoop”</vt:lpstr>
      <vt:lpstr>Jak. 1:2-4 “My broers, julle moet baie bly wees wanneer allerlei beproewings oor julle kom, want, soos julle weet, as julle geloof die toets deurstaan het, stel dit julle in staat om te volhard. En die volharding moet end-uit volgehou word sodat julle tot volle geestelike rypheid kan kom, sonder enige tekortkoming.”</vt:lpstr>
      <vt:lpstr>Hebr. 12:11 “Wanneer ons getug word, lyk die tug op daardie oomblik nie na iets om oor bly te wees nie, maar om oor te huil. Later lewer dit egter vir dié wat daardeur gevorm is, 'n goeie vrug: vrede omdat hulle gehoorsaam is aan die wil van God.”</vt:lpstr>
      <vt:lpstr>Slide 20</vt:lpstr>
      <vt:lpstr>Matt. 7:21 “Nie elkeen wat vir My sê:  ‘Here, Here,’ sal in die koninkryk van die hemel ingaan nie, maar net hy  wat die wil doen van my Vader  wat in die hemel is.”</vt:lpstr>
      <vt:lpstr>Matt. 8:21-22 Iemand anders, een van sy dissipels, sê vir Hom: “Here, laat my toe om eers terug te gaan en my pa te begrawe.” Maar Jesus antwoord hom:  “Volg My, en laat die dooies hulle eie dooies begrawe.”</vt:lpstr>
      <vt:lpstr>I Tim. 6:9 “Maar dié wat ryk wil word, val in versoeking. Hulle loop hulle vas in die strik van baie sinlose en skadelike begeertes waardeur mense in verderf en ondergang gestort word.”</vt:lpstr>
      <vt:lpstr>I Joh. 2:15-17 “Moenie die sondige wêreld en die dinge van die wêreld liefhê nie. As iemand die wêreld liefhet, is die Vader se liefde nie in hom nie. Die wêreldse dinge – alles wat die sondige mens begeer, alles wat sy oë sien en begeer, al sy gesteldheid op besit -</vt:lpstr>
      <vt:lpstr>kom nie van die Vader nie, maar uit die wêreld. En die wêreld met sy verleidelike dinge gaan verby, maar wie die wil van God doen, bly ewig lewe.”</vt:lpstr>
      <vt:lpstr>Matt. 6:33 “Nee, beywer julle allereers vir die koninkryk van God en vir die wil van God, dan sal Hy julle ook al hierdie dinge gee.”</vt:lpstr>
      <vt:lpstr>Slide 27</vt:lpstr>
      <vt:lpstr>Gal. 5:22 “Die vrug van die Gees, daarteenoor,  is liefde, vreugde, vrede, geduld, vriendelikheid, goedhartigheid, getrouheid, nederigheid en selfbeheersing.”</vt:lpstr>
      <vt:lpstr>Slide 29</vt:lpstr>
      <vt:lpstr>I Tess. 2:13 “Ons dank God dan ook gedurig daarvoor dat julle die boodskap van God wat julle van ons gehoor het, ontvang en aangeneem het in die oortuiging dat dit nie mensewoorde is nie, maar die woord van God. En dit is ook inderdaad die woord van God, soos die uitwerking daarvan op julle wat glo, bewys.”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8:4-15  Hoe die Evangelie deur mense ontvang word</dc:title>
  <dc:creator>Windows User</dc:creator>
  <cp:lastModifiedBy>Windows User</cp:lastModifiedBy>
  <cp:revision>1</cp:revision>
  <dcterms:created xsi:type="dcterms:W3CDTF">2026-03-13T06:56:25Z</dcterms:created>
  <dcterms:modified xsi:type="dcterms:W3CDTF">2026-03-13T07:08:41Z</dcterms:modified>
</cp:coreProperties>
</file>