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822" autoAdjust="0"/>
    <p:restoredTop sz="94660"/>
  </p:normalViewPr>
  <p:slideViewPr>
    <p:cSldViewPr>
      <p:cViewPr varScale="1">
        <p:scale>
          <a:sx n="149" d="100"/>
          <a:sy n="149" d="100"/>
        </p:scale>
        <p:origin x="-84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3548EF-3B03-47AE-9ED3-BB2E900DC96B}"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548EF-3B03-47AE-9ED3-BB2E900DC96B}"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548EF-3B03-47AE-9ED3-BB2E900DC96B}"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3548EF-3B03-47AE-9ED3-BB2E900DC96B}"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3548EF-3B03-47AE-9ED3-BB2E900DC96B}" type="datetimeFigureOut">
              <a:rPr lang="en-US" smtClean="0"/>
              <a:t>6/12/2026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3548EF-3B03-47AE-9ED3-BB2E900DC96B}" type="datetimeFigureOut">
              <a:rPr lang="en-US" smtClean="0"/>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3548EF-3B03-47AE-9ED3-BB2E900DC96B}" type="datetimeFigureOut">
              <a:rPr lang="en-US" smtClean="0"/>
              <a:t>6/12/2026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3548EF-3B03-47AE-9ED3-BB2E900DC96B}" type="datetimeFigureOut">
              <a:rPr lang="en-US" smtClean="0"/>
              <a:t>6/12/2026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548EF-3B03-47AE-9ED3-BB2E900DC96B}" type="datetimeFigureOut">
              <a:rPr lang="en-US" smtClean="0"/>
              <a:t>6/12/2026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548EF-3B03-47AE-9ED3-BB2E900DC96B}" type="datetimeFigureOut">
              <a:rPr lang="en-US" smtClean="0"/>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3548EF-3B03-47AE-9ED3-BB2E900DC96B}" type="datetimeFigureOut">
              <a:rPr lang="en-US" smtClean="0"/>
              <a:t>6/12/2026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25C793-A1F3-4C15-B982-249EE00D86D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33548EF-3B03-47AE-9ED3-BB2E900DC96B}" type="datetimeFigureOut">
              <a:rPr lang="en-US" smtClean="0"/>
              <a:t>6/12/2026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725C793-A1F3-4C15-B982-249EE00D86D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9:23-26</a:t>
            </a:r>
            <a:br>
              <a:rPr lang="af-ZA" b="1" u="sng" dirty="0" smtClean="0"/>
            </a:br>
            <a:r>
              <a:rPr lang="af-ZA" b="1" u="sng" dirty="0"/>
              <a:t/>
            </a:r>
            <a:br>
              <a:rPr lang="af-ZA" b="1" u="sng" dirty="0"/>
            </a:br>
            <a:r>
              <a:rPr lang="af-ZA" b="1" dirty="0" smtClean="0"/>
              <a:t>Hoe </a:t>
            </a:r>
            <a:r>
              <a:rPr lang="af-ZA" b="1" dirty="0"/>
              <a:t>lyk ware dissipelskap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Gal. </a:t>
            </a:r>
            <a:r>
              <a:rPr lang="af-ZA" b="1" dirty="0" smtClean="0">
                <a:solidFill>
                  <a:srgbClr val="00B050"/>
                </a:solidFill>
              </a:rPr>
              <a:t>2:20</a:t>
            </a:r>
            <a:r>
              <a:rPr lang="af-ZA" b="1" i="1" dirty="0" smtClean="0"/>
              <a:t/>
            </a:r>
            <a:br>
              <a:rPr lang="af-ZA" b="1" i="1" dirty="0" smtClean="0"/>
            </a:br>
            <a:r>
              <a:rPr lang="af-ZA" i="1" dirty="0" smtClean="0"/>
              <a:t>“ek </a:t>
            </a:r>
            <a:r>
              <a:rPr lang="af-ZA" i="1" dirty="0"/>
              <a:t>is saam met Christus gekruisig, en nou is dit nie meer ek wat lewe nie, maar Christus wat in my lewe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Gal. </a:t>
            </a:r>
            <a:r>
              <a:rPr lang="af-ZA" b="1" dirty="0" smtClean="0">
                <a:solidFill>
                  <a:srgbClr val="00B050"/>
                </a:solidFill>
              </a:rPr>
              <a:t>1:14</a:t>
            </a:r>
            <a:r>
              <a:rPr lang="af-ZA" b="1" dirty="0" smtClean="0"/>
              <a:t/>
            </a:r>
            <a:br>
              <a:rPr lang="af-ZA" b="1" dirty="0" smtClean="0"/>
            </a:br>
            <a:r>
              <a:rPr lang="af-ZA" i="1" dirty="0" smtClean="0"/>
              <a:t>“En </a:t>
            </a:r>
            <a:r>
              <a:rPr lang="af-ZA" i="1" dirty="0"/>
              <a:t>in die Joodse leer het ek onder my volksgenote bo baie van my leeftyd uitgestyg, want ek was 'n fanatieke yweraar vir die oorgelewerde leer van my voorvaders.”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7:18</a:t>
            </a:r>
            <a:r>
              <a:rPr lang="af-ZA" b="1" i="1" dirty="0" smtClean="0"/>
              <a:t/>
            </a:r>
            <a:br>
              <a:rPr lang="af-ZA" b="1" i="1" dirty="0" smtClean="0"/>
            </a:br>
            <a:r>
              <a:rPr lang="af-ZA" i="1" dirty="0" smtClean="0"/>
              <a:t>“Ek </a:t>
            </a:r>
            <a:r>
              <a:rPr lang="af-ZA" i="1" dirty="0"/>
              <a:t>weet immers dat die goeie nie in my woon nie, nie in my sondige aard nie. Daar is by my wel die wil om die goeie te doen, maar ek doen dit nie.”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Fil. </a:t>
            </a:r>
            <a:r>
              <a:rPr lang="af-ZA" b="1" dirty="0" smtClean="0">
                <a:solidFill>
                  <a:srgbClr val="00B050"/>
                </a:solidFill>
              </a:rPr>
              <a:t>3:7-8</a:t>
            </a:r>
            <a:r>
              <a:rPr lang="af-ZA" b="1" i="1" dirty="0" smtClean="0"/>
              <a:t/>
            </a:r>
            <a:br>
              <a:rPr lang="af-ZA" b="1" i="1" dirty="0" smtClean="0"/>
            </a:br>
            <a:r>
              <a:rPr lang="af-ZA" i="1" dirty="0" smtClean="0"/>
              <a:t>“Maar </a:t>
            </a:r>
            <a:r>
              <a:rPr lang="af-ZA" i="1" dirty="0"/>
              <a:t>wat eers vir my 'n bate was, beskou ek nou as waardeloos ter wille van Christus, ja, nog meer: ek beskou alles as waardeloos, want om Christus Jesus, my Here, te ken, oortref alles in waarde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Ter wille van Hom het ek alles prysgegee en beskou ek dit as verwerplik sodat ek Christus as enigste bate kan verkry en een met Hom kan wees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a:t>
            </a:r>
            <a:r>
              <a:rPr lang="af-ZA" b="1" dirty="0" smtClean="0">
                <a:solidFill>
                  <a:srgbClr val="00B050"/>
                </a:solidFill>
              </a:rPr>
              <a:t>10:37-38</a:t>
            </a:r>
            <a:r>
              <a:rPr lang="af-ZA" b="1" i="1" dirty="0" smtClean="0"/>
              <a:t/>
            </a:r>
            <a:br>
              <a:rPr lang="af-ZA" b="1" i="1" dirty="0" smtClean="0"/>
            </a:br>
            <a:r>
              <a:rPr lang="af-ZA" i="1" dirty="0" smtClean="0"/>
              <a:t>“Hy </a:t>
            </a:r>
            <a:r>
              <a:rPr lang="af-ZA" i="1" dirty="0"/>
              <a:t>wat sy vader of moeder liewer het as vir My, is nie werd om aan My te behoort nie; hy wat sy seun of dogter liewer het as vir My, is nie werd om aan My te behoort nie. Hy wat nie sy kruis opneem en My volg nie, is nie werd om aan My te behoort nie.”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7:21</a:t>
            </a:r>
            <a:r>
              <a:rPr lang="af-ZA" b="1" i="1" dirty="0" smtClean="0"/>
              <a:t/>
            </a:r>
            <a:br>
              <a:rPr lang="af-ZA" b="1" i="1" dirty="0" smtClean="0"/>
            </a:br>
            <a:r>
              <a:rPr lang="af-ZA" i="1" dirty="0" smtClean="0"/>
              <a:t>“Nie </a:t>
            </a:r>
            <a:r>
              <a:rPr lang="af-ZA" i="1" dirty="0"/>
              <a:t>elkeen wat vir My sê: </a:t>
            </a:r>
            <a:r>
              <a:rPr lang="af-ZA" i="1" dirty="0" smtClean="0"/>
              <a:t/>
            </a:r>
            <a:br>
              <a:rPr lang="af-ZA" i="1" dirty="0" smtClean="0"/>
            </a:br>
            <a:r>
              <a:rPr lang="af-ZA" i="1" dirty="0" smtClean="0"/>
              <a:t>‘</a:t>
            </a:r>
            <a:r>
              <a:rPr lang="af-ZA" i="1" dirty="0"/>
              <a:t>Here, Here,’ sal in die koninkryk van die hemel ingaan nie, maar net hy </a:t>
            </a:r>
            <a:r>
              <a:rPr lang="af-ZA" i="1" dirty="0" smtClean="0"/>
              <a:t/>
            </a:r>
            <a:br>
              <a:rPr lang="af-ZA" i="1" dirty="0" smtClean="0"/>
            </a:br>
            <a:r>
              <a:rPr lang="af-ZA" i="1" dirty="0" smtClean="0"/>
              <a:t>wat </a:t>
            </a:r>
            <a:r>
              <a:rPr lang="af-ZA" i="1" dirty="0"/>
              <a:t>die wil doen van my </a:t>
            </a:r>
            <a:r>
              <a:rPr lang="af-ZA" i="1" dirty="0" smtClean="0"/>
              <a:t>Vader</a:t>
            </a:r>
            <a:br>
              <a:rPr lang="af-ZA" i="1" dirty="0" smtClean="0"/>
            </a:br>
            <a:r>
              <a:rPr lang="af-ZA" i="1" dirty="0" smtClean="0"/>
              <a:t> </a:t>
            </a:r>
            <a:r>
              <a:rPr lang="af-ZA" i="1" dirty="0"/>
              <a:t>wat in die hemel is</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14:15</a:t>
            </a:r>
            <a:r>
              <a:rPr lang="af-ZA" b="1" i="1" dirty="0" smtClean="0"/>
              <a:t/>
            </a:r>
            <a:br>
              <a:rPr lang="af-ZA" b="1" i="1" dirty="0" smtClean="0"/>
            </a:br>
            <a:r>
              <a:rPr lang="af-ZA" i="1" dirty="0" smtClean="0"/>
              <a:t>“As </a:t>
            </a:r>
            <a:r>
              <a:rPr lang="af-ZA" i="1" dirty="0"/>
              <a:t>julle My liefhet, sal julle my opdragte uitvoer.”</a:t>
            </a:r>
            <a:r>
              <a:rPr lang="en-US" dirty="0"/>
              <a:t/>
            </a:r>
            <a:br>
              <a:rPr lang="en-US" dirty="0"/>
            </a:br>
            <a:r>
              <a:rPr lang="af-ZA" b="1" dirty="0">
                <a:solidFill>
                  <a:srgbClr val="00B050"/>
                </a:solidFill>
              </a:rPr>
              <a:t>Joh. </a:t>
            </a:r>
            <a:r>
              <a:rPr lang="af-ZA" b="1" dirty="0" smtClean="0">
                <a:solidFill>
                  <a:srgbClr val="00B050"/>
                </a:solidFill>
              </a:rPr>
              <a:t>15:14</a:t>
            </a:r>
            <a:r>
              <a:rPr lang="af-ZA" b="1" i="1" dirty="0" smtClean="0"/>
              <a:t/>
            </a:r>
            <a:br>
              <a:rPr lang="af-ZA" b="1" i="1" dirty="0" smtClean="0"/>
            </a:br>
            <a:r>
              <a:rPr lang="af-ZA" i="1" dirty="0" smtClean="0"/>
              <a:t>“Julle </a:t>
            </a:r>
            <a:r>
              <a:rPr lang="af-ZA" i="1" dirty="0"/>
              <a:t>is my vriende as julle doen wat Ek julle beveel</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“That puts the true gospel, preached by Jesus, in sharp contrast with the contemporary pseudogospel of self-fulfillment popularly proclaimed and received by many who identify themselves as Christians</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“This </a:t>
            </a:r>
            <a:r>
              <a:rPr lang="af-ZA" i="1" dirty="0"/>
              <a:t>quasi-Christian narcissism unabashedly promotes self-love, which charakterizes the false teachers who preach it (II Tim. 3:2) and focuses, as they do, on their satisfaction instead of God’s glory</a:t>
            </a:r>
            <a:r>
              <a:rPr lang="af-ZA" i="1" dirty="0" smtClean="0"/>
              <a:t>.”</a:t>
            </a:r>
            <a:br>
              <a:rPr lang="af-ZA" i="1" dirty="0" smtClean="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Mark. </a:t>
            </a:r>
            <a:r>
              <a:rPr lang="af-ZA" b="1" dirty="0" smtClean="0">
                <a:solidFill>
                  <a:srgbClr val="00B050"/>
                </a:solidFill>
              </a:rPr>
              <a:t>10:17</a:t>
            </a:r>
            <a:r>
              <a:rPr lang="af-ZA" b="1" dirty="0" smtClean="0"/>
              <a:t/>
            </a:r>
            <a:br>
              <a:rPr lang="af-ZA" b="1" dirty="0" smtClean="0"/>
            </a:br>
            <a:r>
              <a:rPr lang="af-ZA" i="1" dirty="0" smtClean="0"/>
              <a:t>“Goeie </a:t>
            </a:r>
            <a:r>
              <a:rPr lang="af-ZA" i="1" dirty="0"/>
              <a:t>Leermeester, wat moet ek doen om die ewige lewe te verkry?”</a:t>
            </a:r>
            <a:r>
              <a:rPr lang="en-US" dirty="0"/>
              <a:t/>
            </a:r>
            <a:br>
              <a:rPr lang="en-US" dirty="0"/>
            </a:br>
            <a:r>
              <a:rPr lang="af-ZA" b="1" dirty="0">
                <a:solidFill>
                  <a:srgbClr val="00B050"/>
                </a:solidFill>
              </a:rPr>
              <a:t>Mark. </a:t>
            </a:r>
            <a:r>
              <a:rPr lang="af-ZA" b="1" dirty="0" smtClean="0">
                <a:solidFill>
                  <a:srgbClr val="00B050"/>
                </a:solidFill>
              </a:rPr>
              <a:t>10:21</a:t>
            </a:r>
            <a:r>
              <a:rPr lang="af-ZA" b="1" i="1" dirty="0" smtClean="0"/>
              <a:t/>
            </a:r>
            <a:br>
              <a:rPr lang="af-ZA" b="1" i="1" dirty="0" smtClean="0"/>
            </a:br>
            <a:r>
              <a:rPr lang="af-ZA" i="1" dirty="0" smtClean="0"/>
              <a:t>“Gaan </a:t>
            </a:r>
            <a:r>
              <a:rPr lang="af-ZA" i="1" dirty="0"/>
              <a:t>verkoop alles wat jy het, en gee die geld vir armes, en jy sal 'n skat in die hemel hê. Kom dan terug en volg My</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Luk. </a:t>
            </a:r>
            <a:r>
              <a:rPr lang="af-ZA" b="1" dirty="0" smtClean="0">
                <a:solidFill>
                  <a:srgbClr val="00B050"/>
                </a:solidFill>
              </a:rPr>
              <a:t>9:57-58</a:t>
            </a:r>
            <a:r>
              <a:rPr lang="af-ZA" b="1" i="1" dirty="0" smtClean="0"/>
              <a:t/>
            </a:r>
            <a:br>
              <a:rPr lang="af-ZA" b="1" i="1" dirty="0" smtClean="0"/>
            </a:br>
            <a:r>
              <a:rPr lang="af-ZA" i="1" dirty="0" smtClean="0"/>
              <a:t>“Terwyl </a:t>
            </a:r>
            <a:r>
              <a:rPr lang="af-ZA" i="1" dirty="0"/>
              <a:t>hulle op pad was, sê iemand vir Hom: “Ek sal U volg waar U ook al gaan.”</a:t>
            </a:r>
            <a:br>
              <a:rPr lang="af-ZA" i="1" dirty="0"/>
            </a:br>
            <a:r>
              <a:rPr lang="af-ZA" i="1" dirty="0"/>
              <a:t>Toe sê Jesus vir hom: “Jakkalse het gate en voëls het neste, maar die Seun van die mens het nie eens 'n rusplek vir sy kop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7:13-14</a:t>
            </a:r>
            <a:r>
              <a:rPr lang="af-ZA" b="1" i="1" dirty="0" smtClean="0"/>
              <a:t/>
            </a:r>
            <a:br>
              <a:rPr lang="af-ZA" b="1" i="1" dirty="0" smtClean="0"/>
            </a:br>
            <a:r>
              <a:rPr lang="af-ZA" i="1" dirty="0" smtClean="0"/>
              <a:t>“Gaan </a:t>
            </a:r>
            <a:r>
              <a:rPr lang="af-ZA" i="1" dirty="0"/>
              <a:t>deur die nou poort in. Die poort wat na die verderf lei, is wyd en die pad daarheen breed, en dié wat daardeur ingaan, is baie. Maar die poort wat na die lewe lei, is nou en die pad daarheen smal, en dié wat dit kry, is min.”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4:18</a:t>
            </a:r>
            <a:r>
              <a:rPr lang="af-ZA" b="1" i="1" dirty="0" smtClean="0"/>
              <a:t/>
            </a:r>
            <a:br>
              <a:rPr lang="af-ZA" b="1" i="1" dirty="0" smtClean="0"/>
            </a:br>
            <a:r>
              <a:rPr lang="af-ZA" i="1" dirty="0" smtClean="0"/>
              <a:t>“As </a:t>
            </a:r>
            <a:r>
              <a:rPr lang="af-ZA" i="1" dirty="0"/>
              <a:t>'n gelowige beswaarlik gered word, wat word dan van 'n goddelose </a:t>
            </a:r>
            <a:r>
              <a:rPr lang="af-ZA" i="1" dirty="0" smtClean="0"/>
              <a:t/>
            </a:r>
            <a:br>
              <a:rPr lang="af-ZA" i="1" dirty="0" smtClean="0"/>
            </a:br>
            <a:r>
              <a:rPr lang="af-ZA" i="1" dirty="0" smtClean="0"/>
              <a:t>en </a:t>
            </a:r>
            <a:r>
              <a:rPr lang="af-ZA" i="1" dirty="0"/>
              <a:t>'n sondaar?”</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135</Words>
  <Application>Microsoft Office PowerPoint</Application>
  <PresentationFormat>On-screen Show (16:9)</PresentationFormat>
  <Paragraphs>15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Luk. 9:23-26  Hoe lyk ware dissipelskap</vt:lpstr>
      <vt:lpstr>Slide 2</vt:lpstr>
      <vt:lpstr>“That puts the true gospel, preached by Jesus, in sharp contrast with the contemporary pseudogospel of self-fulfillment popularly proclaimed and received by many who identify themselves as Christians...</vt:lpstr>
      <vt:lpstr>“This quasi-Christian narcissism unabashedly promotes self-love, which charakterizes the false teachers who preach it (II Tim. 3:2) and focuses, as they do, on their satisfaction instead of God’s glory.”      John MacArthur</vt:lpstr>
      <vt:lpstr>Mark. 10:17 “Goeie Leermeester, wat moet ek doen om die ewige lewe te verkry?” Mark. 10:21 “Gaan verkoop alles wat jy het, en gee die geld vir armes, en jy sal 'n skat in die hemel hê. Kom dan terug en volg My!”</vt:lpstr>
      <vt:lpstr>Slide 6</vt:lpstr>
      <vt:lpstr>Luk. 9:57-58 “Terwyl hulle op pad was, sê iemand vir Hom: “Ek sal U volg waar U ook al gaan.” Toe sê Jesus vir hom: “Jakkalse het gate en voëls het neste, maar die Seun van die mens het nie eens 'n rusplek vir sy kop nie.”</vt:lpstr>
      <vt:lpstr>Matt. 7:13-14 “Gaan deur die nou poort in. Die poort wat na die verderf lei, is wyd en die pad daarheen breed, en dié wat daardeur ingaan, is baie. Maar die poort wat na die lewe lei, is nou en die pad daarheen smal, en dié wat dit kry, is min.”</vt:lpstr>
      <vt:lpstr>I Pet. 4:18 “As 'n gelowige beswaarlik gered word, wat word dan van 'n goddelose  en 'n sondaar?”</vt:lpstr>
      <vt:lpstr>Slide 10</vt:lpstr>
      <vt:lpstr>Gal. 2:20 “ek is saam met Christus gekruisig, en nou is dit nie meer ek wat lewe nie, maar Christus wat in my lewe.”</vt:lpstr>
      <vt:lpstr>Slide 12</vt:lpstr>
      <vt:lpstr>Gal. 1:14 “En in die Joodse leer het ek onder my volksgenote bo baie van my leeftyd uitgestyg, want ek was 'n fanatieke yweraar vir die oorgelewerde leer van my voorvaders.”</vt:lpstr>
      <vt:lpstr>Rom. 7:18 “Ek weet immers dat die goeie nie in my woon nie, nie in my sondige aard nie. Daar is by my wel die wil om die goeie te doen, maar ek doen dit nie.”</vt:lpstr>
      <vt:lpstr>Fil. 3:7-8 “Maar wat eers vir my 'n bate was, beskou ek nou as waardeloos ter wille van Christus, ja, nog meer: ek beskou alles as waardeloos, want om Christus Jesus, my Here, te ken, oortref alles in waarde...</vt:lpstr>
      <vt:lpstr>Ter wille van Hom het ek alles prysgegee en beskou ek dit as verwerplik sodat ek Christus as enigste bate kan verkry en een met Hom kan wees”</vt:lpstr>
      <vt:lpstr>Slide 17</vt:lpstr>
      <vt:lpstr>Matt. 10:37-38 “Hy wat sy vader of moeder liewer het as vir My, is nie werd om aan My te behoort nie; hy wat sy seun of dogter liewer het as vir My, is nie werd om aan My te behoort nie. Hy wat nie sy kruis opneem en My volg nie, is nie werd om aan My te behoort nie.”</vt:lpstr>
      <vt:lpstr>Slide 19</vt:lpstr>
      <vt:lpstr>Matt. 7:21 “Nie elkeen wat vir My sê:  ‘Here, Here,’ sal in die koninkryk van die hemel ingaan nie, maar net hy  wat die wil doen van my Vader  wat in die hemel is.”</vt:lpstr>
      <vt:lpstr>Joh. 14:15 “As julle My liefhet, sal julle my opdragte uitvoer.” Joh. 15:14 “Julle is my vriende as julle doen wat Ek julle beveel.”</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9:23-26  Hoe lyk ware dissipelskap</dc:title>
  <dc:creator>Windows User</dc:creator>
  <cp:lastModifiedBy>Windows User</cp:lastModifiedBy>
  <cp:revision>1</cp:revision>
  <dcterms:created xsi:type="dcterms:W3CDTF">2026-06-12T06:21:06Z</dcterms:created>
  <dcterms:modified xsi:type="dcterms:W3CDTF">2026-06-12T06:28:11Z</dcterms:modified>
</cp:coreProperties>
</file>