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6" r:id="rId1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113" autoAdjust="0"/>
    <p:restoredTop sz="94660"/>
  </p:normalViewPr>
  <p:slideViewPr>
    <p:cSldViewPr>
      <p:cViewPr varScale="1">
        <p:scale>
          <a:sx n="149" d="100"/>
          <a:sy n="149" d="100"/>
        </p:scale>
        <p:origin x="-105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E2B2F7-9972-472A-9DD1-4E020BEA9E14}"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E2B2F7-9972-472A-9DD1-4E020BEA9E14}"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E2B2F7-9972-472A-9DD1-4E020BEA9E14}"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E2B2F7-9972-472A-9DD1-4E020BEA9E14}"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E2B2F7-9972-472A-9DD1-4E020BEA9E14}"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E2B2F7-9972-472A-9DD1-4E020BEA9E14}" type="datetimeFigureOut">
              <a:rPr lang="en-US" smtClean="0"/>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E2B2F7-9972-472A-9DD1-4E020BEA9E14}" type="datetimeFigureOut">
              <a:rPr lang="en-US" smtClean="0"/>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E2B2F7-9972-472A-9DD1-4E020BEA9E14}" type="datetimeFigureOut">
              <a:rPr lang="en-US" smtClean="0"/>
              <a:t>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E2B2F7-9972-472A-9DD1-4E020BEA9E14}" type="datetimeFigureOut">
              <a:rPr lang="en-US" smtClean="0"/>
              <a:t>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E2B2F7-9972-472A-9DD1-4E020BEA9E14}" type="datetimeFigureOut">
              <a:rPr lang="en-US" smtClean="0"/>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E2B2F7-9972-472A-9DD1-4E020BEA9E14}" type="datetimeFigureOut">
              <a:rPr lang="en-US" smtClean="0"/>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01D29-0307-43A1-9731-CAF3F02EDB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E2B2F7-9972-472A-9DD1-4E020BEA9E14}" type="datetimeFigureOut">
              <a:rPr lang="en-US" smtClean="0"/>
              <a:t>8/22/2025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F501D29-0307-43A1-9731-CAF3F02EDB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5:33-39</a:t>
            </a:r>
            <a:br>
              <a:rPr lang="af-ZA" b="1" u="sng" dirty="0" smtClean="0"/>
            </a:br>
            <a:r>
              <a:rPr lang="af-ZA" b="1" u="sng" dirty="0"/>
              <a:t/>
            </a:r>
            <a:br>
              <a:rPr lang="af-ZA" b="1" u="sng" dirty="0"/>
            </a:br>
            <a:r>
              <a:rPr lang="af-ZA" b="1" dirty="0" smtClean="0"/>
              <a:t>Die </a:t>
            </a:r>
            <a:r>
              <a:rPr lang="af-ZA" b="1" dirty="0"/>
              <a:t>uniekheid van die Evangelie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4:23-24</a:t>
            </a:r>
            <a:r>
              <a:rPr lang="af-ZA" b="1" i="1" dirty="0" smtClean="0"/>
              <a:t/>
            </a:r>
            <a:br>
              <a:rPr lang="af-ZA" b="1" i="1" dirty="0" smtClean="0"/>
            </a:br>
            <a:r>
              <a:rPr lang="af-ZA" i="1" dirty="0" smtClean="0"/>
              <a:t>“Maar </a:t>
            </a:r>
            <a:r>
              <a:rPr lang="af-ZA" i="1" dirty="0"/>
              <a:t>daar kom 'n tyd, en dit is nou, wanneer die ware aanbidders die Vader deur die Gees en in waarheid sal aanbid, want die Vader wil juis hê dat die mense wat Hom aanbid, dit so moet doen. God is Gees, en dié wat Hom aanbid, moet Hom deur die Gees en in waarheid aanbid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God ...has more going on by the way of redemption than what happened in first-century Palestine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Clark Pinnock </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graphicFrame>
        <p:nvGraphicFramePr>
          <p:cNvPr id="5" name="Table 4"/>
          <p:cNvGraphicFramePr>
            <a:graphicFrameLocks noGrp="1"/>
          </p:cNvGraphicFramePr>
          <p:nvPr/>
        </p:nvGraphicFramePr>
        <p:xfrm>
          <a:off x="0" y="0"/>
          <a:ext cx="9144000" cy="5143501"/>
        </p:xfrm>
        <a:graphic>
          <a:graphicData uri="http://schemas.openxmlformats.org/drawingml/2006/table">
            <a:tbl>
              <a:tblPr firstRow="1" bandRow="1">
                <a:tableStyleId>{5C22544A-7EE6-4342-B048-85BDC9FD1C3A}</a:tableStyleId>
              </a:tblPr>
              <a:tblGrid>
                <a:gridCol w="4786314"/>
                <a:gridCol w="4357686"/>
              </a:tblGrid>
              <a:tr h="760861">
                <a:tc>
                  <a:txBody>
                    <a:bodyPr/>
                    <a:lstStyle/>
                    <a:p>
                      <a:pPr algn="ctr"/>
                      <a:r>
                        <a:rPr lang="en-ZA" sz="3600" dirty="0" err="1" smtClean="0"/>
                        <a:t>Jode</a:t>
                      </a:r>
                      <a:endParaRPr lang="en-US" sz="3600" dirty="0"/>
                    </a:p>
                  </a:txBody>
                  <a:tcPr/>
                </a:tc>
                <a:tc>
                  <a:txBody>
                    <a:bodyPr/>
                    <a:lstStyle/>
                    <a:p>
                      <a:pPr algn="ctr"/>
                      <a:r>
                        <a:rPr lang="en-ZA" sz="3600" dirty="0" smtClean="0"/>
                        <a:t>Jesus</a:t>
                      </a:r>
                      <a:endParaRPr lang="en-US" sz="3600" dirty="0"/>
                    </a:p>
                  </a:txBody>
                  <a:tcPr/>
                </a:tc>
              </a:tr>
              <a:tr h="1095660">
                <a:tc>
                  <a:txBody>
                    <a:bodyPr/>
                    <a:lstStyle/>
                    <a:p>
                      <a:r>
                        <a:rPr lang="af-ZA" sz="3200" kern="1200" dirty="0" smtClean="0">
                          <a:solidFill>
                            <a:schemeClr val="dk1"/>
                          </a:solidFill>
                          <a:latin typeface="+mn-lt"/>
                          <a:ea typeface="+mn-ea"/>
                          <a:cs typeface="+mn-cs"/>
                        </a:rPr>
                        <a:t>sien huleself as regverdig </a:t>
                      </a:r>
                      <a:endParaRPr lang="en-US" sz="3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af-ZA" sz="3200" kern="1200" dirty="0" smtClean="0">
                          <a:solidFill>
                            <a:schemeClr val="dk1"/>
                          </a:solidFill>
                          <a:latin typeface="+mn-lt"/>
                          <a:ea typeface="+mn-ea"/>
                          <a:cs typeface="+mn-cs"/>
                        </a:rPr>
                        <a:t>het bekering nodig</a:t>
                      </a:r>
                      <a:endParaRPr lang="en-US" sz="3200" kern="1200" dirty="0" smtClean="0">
                        <a:solidFill>
                          <a:schemeClr val="dk1"/>
                        </a:solidFill>
                        <a:latin typeface="+mn-lt"/>
                        <a:ea typeface="+mn-ea"/>
                        <a:cs typeface="+mn-cs"/>
                      </a:endParaRPr>
                    </a:p>
                  </a:txBody>
                  <a:tcPr/>
                </a:tc>
              </a:tr>
              <a:tr h="1095660">
                <a:tc>
                  <a:txBody>
                    <a:bodyPr/>
                    <a:lstStyle/>
                    <a:p>
                      <a:r>
                        <a:rPr lang="af-ZA" sz="3200" kern="1200" dirty="0" smtClean="0">
                          <a:solidFill>
                            <a:schemeClr val="dk1"/>
                          </a:solidFill>
                          <a:latin typeface="+mn-lt"/>
                          <a:ea typeface="+mn-ea"/>
                          <a:cs typeface="+mn-cs"/>
                        </a:rPr>
                        <a:t>vol trots en selfvoldaan</a:t>
                      </a:r>
                      <a:endParaRPr lang="en-US" sz="3200" dirty="0"/>
                    </a:p>
                  </a:txBody>
                  <a:tcPr/>
                </a:tc>
                <a:tc>
                  <a:txBody>
                    <a:bodyPr/>
                    <a:lstStyle/>
                    <a:p>
                      <a:r>
                        <a:rPr lang="af-ZA" sz="3200" kern="1200" dirty="0" smtClean="0">
                          <a:solidFill>
                            <a:schemeClr val="dk1"/>
                          </a:solidFill>
                          <a:latin typeface="+mn-lt"/>
                          <a:ea typeface="+mn-ea"/>
                          <a:cs typeface="+mn-cs"/>
                        </a:rPr>
                        <a:t>is arm, blind en kaal</a:t>
                      </a:r>
                      <a:endParaRPr lang="en-US" sz="3200" dirty="0"/>
                    </a:p>
                  </a:txBody>
                  <a:tcPr/>
                </a:tc>
              </a:tr>
              <a:tr h="1095660">
                <a:tc>
                  <a:txBody>
                    <a:bodyPr/>
                    <a:lstStyle/>
                    <a:p>
                      <a:r>
                        <a:rPr lang="af-ZA" sz="3200" kern="1200" dirty="0" smtClean="0">
                          <a:solidFill>
                            <a:schemeClr val="dk1"/>
                          </a:solidFill>
                          <a:latin typeface="+mn-lt"/>
                          <a:ea typeface="+mn-ea"/>
                          <a:cs typeface="+mn-cs"/>
                        </a:rPr>
                        <a:t>Fokus op ekstrene</a:t>
                      </a:r>
                      <a:r>
                        <a:rPr lang="af-ZA" sz="3200" kern="1200" baseline="0" dirty="0" smtClean="0">
                          <a:solidFill>
                            <a:schemeClr val="dk1"/>
                          </a:solidFill>
                          <a:latin typeface="+mn-lt"/>
                          <a:ea typeface="+mn-ea"/>
                          <a:cs typeface="+mn-cs"/>
                        </a:rPr>
                        <a:t> dinge</a:t>
                      </a:r>
                      <a:endParaRPr lang="en-US" sz="3200" dirty="0"/>
                    </a:p>
                  </a:txBody>
                  <a:tcPr/>
                </a:tc>
                <a:tc>
                  <a:txBody>
                    <a:bodyPr/>
                    <a:lstStyle/>
                    <a:p>
                      <a:pPr lvl="0"/>
                      <a:r>
                        <a:rPr lang="af-ZA" sz="3200" kern="1200" dirty="0" smtClean="0">
                          <a:solidFill>
                            <a:schemeClr val="dk1"/>
                          </a:solidFill>
                          <a:latin typeface="+mn-lt"/>
                          <a:ea typeface="+mn-ea"/>
                          <a:cs typeface="+mn-cs"/>
                        </a:rPr>
                        <a:t>fokus op 'n nuwe hart</a:t>
                      </a:r>
                      <a:endParaRPr lang="en-US" sz="3200" kern="1200" dirty="0">
                        <a:solidFill>
                          <a:schemeClr val="dk1"/>
                        </a:solidFill>
                        <a:latin typeface="+mn-lt"/>
                        <a:ea typeface="+mn-ea"/>
                        <a:cs typeface="+mn-cs"/>
                      </a:endParaRPr>
                    </a:p>
                  </a:txBody>
                  <a:tcPr/>
                </a:tc>
              </a:tr>
              <a:tr h="1095660">
                <a:tc>
                  <a:txBody>
                    <a:bodyPr/>
                    <a:lstStyle/>
                    <a:p>
                      <a:r>
                        <a:rPr lang="af-ZA" sz="3200" kern="1200" dirty="0" smtClean="0">
                          <a:solidFill>
                            <a:schemeClr val="dk1"/>
                          </a:solidFill>
                          <a:latin typeface="+mn-lt"/>
                          <a:ea typeface="+mn-ea"/>
                          <a:cs typeface="+mn-cs"/>
                        </a:rPr>
                        <a:t>soek mense se aanvaarding</a:t>
                      </a:r>
                      <a:endParaRPr lang="en-US" sz="3200" dirty="0"/>
                    </a:p>
                  </a:txBody>
                  <a:tcPr/>
                </a:tc>
                <a:tc>
                  <a:txBody>
                    <a:bodyPr/>
                    <a:lstStyle/>
                    <a:p>
                      <a:r>
                        <a:rPr lang="af-ZA" sz="3200" kern="1200" dirty="0" smtClean="0">
                          <a:solidFill>
                            <a:schemeClr val="dk1"/>
                          </a:solidFill>
                          <a:latin typeface="+mn-lt"/>
                          <a:ea typeface="+mn-ea"/>
                          <a:cs typeface="+mn-cs"/>
                        </a:rPr>
                        <a:t>soek God se aanvaarding</a:t>
                      </a:r>
                      <a:endParaRPr lang="en-US" sz="3200"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Daar is net een </a:t>
            </a:r>
            <a:r>
              <a:rPr lang="af-ZA" b="1" dirty="0" smtClean="0"/>
              <a:t>Weg </a:t>
            </a:r>
            <a:r>
              <a:rPr lang="af-ZA" b="1" dirty="0"/>
              <a:t>en een </a:t>
            </a:r>
            <a:r>
              <a:rPr lang="af-ZA" b="1" dirty="0" smtClean="0"/>
              <a:t>Waarheid </a:t>
            </a:r>
            <a:r>
              <a:rPr lang="af-ZA" b="1" dirty="0"/>
              <a:t>en </a:t>
            </a:r>
            <a:r>
              <a:rPr lang="af-ZA" b="1"/>
              <a:t>een </a:t>
            </a:r>
            <a:r>
              <a:rPr lang="af-ZA" b="1" smtClean="0"/>
              <a:t>Pad </a:t>
            </a:r>
            <a:r>
              <a:rPr lang="af-ZA" b="1" dirty="0"/>
              <a:t>na die hemelse stad</a:t>
            </a:r>
            <a:r>
              <a:rPr lang="af-ZA" b="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14:6</a:t>
            </a:r>
            <a:r>
              <a:rPr lang="af-ZA" b="1" dirty="0" smtClean="0"/>
              <a:t/>
            </a:r>
            <a:br>
              <a:rPr lang="af-ZA" b="1" dirty="0" smtClean="0"/>
            </a:br>
            <a:r>
              <a:rPr lang="af-ZA" i="1" dirty="0" smtClean="0"/>
              <a:t>“Ek </a:t>
            </a:r>
            <a:r>
              <a:rPr lang="af-ZA" i="1" dirty="0"/>
              <a:t>is die weg en die waarheid en die lewe. Niemand kom na die Vader </a:t>
            </a:r>
            <a:r>
              <a:rPr lang="af-ZA" i="1" dirty="0" smtClean="0"/>
              <a:t/>
            </a:r>
            <a:br>
              <a:rPr lang="af-ZA" i="1" dirty="0" smtClean="0"/>
            </a:br>
            <a:r>
              <a:rPr lang="af-ZA" i="1" dirty="0" smtClean="0"/>
              <a:t>toe </a:t>
            </a:r>
            <a:r>
              <a:rPr lang="af-ZA" i="1" dirty="0"/>
              <a:t>behalwe deur My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i="1" dirty="0" smtClean="0"/>
              <a:t>“Hý </a:t>
            </a:r>
            <a:r>
              <a:rPr lang="af-ZA" i="1" dirty="0"/>
              <a:t>bring die verlossing en niemand anders nie. Daar is geen ander naam op die aarde aan die mense gegee waardeur God wil dat ons verlos </a:t>
            </a:r>
            <a:r>
              <a:rPr lang="af-ZA" i="1" dirty="0" smtClean="0"/>
              <a:t/>
            </a:r>
            <a:br>
              <a:rPr lang="af-ZA" i="1" dirty="0" smtClean="0"/>
            </a:br>
            <a:r>
              <a:rPr lang="af-ZA" i="1" dirty="0" smtClean="0"/>
              <a:t>moet </a:t>
            </a:r>
            <a:r>
              <a:rPr lang="af-ZA" i="1" dirty="0"/>
              <a:t>word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3:11</a:t>
            </a:r>
            <a:r>
              <a:rPr lang="af-ZA" b="1" i="1" dirty="0" smtClean="0"/>
              <a:t/>
            </a:r>
            <a:br>
              <a:rPr lang="af-ZA" b="1" i="1" dirty="0" smtClean="0"/>
            </a:br>
            <a:r>
              <a:rPr lang="af-ZA" i="1" dirty="0" smtClean="0"/>
              <a:t>“Niemand </a:t>
            </a:r>
            <a:r>
              <a:rPr lang="af-ZA" i="1" dirty="0"/>
              <a:t>kan 'n ander fondament lê as wat reeds gelê is nie. </a:t>
            </a:r>
            <a:r>
              <a:rPr lang="af-ZA" i="1" dirty="0" smtClean="0"/>
              <a:t/>
            </a:r>
            <a:br>
              <a:rPr lang="af-ZA" i="1" dirty="0" smtClean="0"/>
            </a:br>
            <a:r>
              <a:rPr lang="af-ZA" i="1" dirty="0" smtClean="0"/>
              <a:t>Die </a:t>
            </a:r>
            <a:r>
              <a:rPr lang="af-ZA" i="1" dirty="0"/>
              <a:t>fondament is Jesus Christus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Tim. </a:t>
            </a:r>
            <a:r>
              <a:rPr lang="af-ZA" b="1" dirty="0" smtClean="0">
                <a:solidFill>
                  <a:srgbClr val="00B050"/>
                </a:solidFill>
              </a:rPr>
              <a:t>2:5</a:t>
            </a:r>
            <a:r>
              <a:rPr lang="af-ZA" b="1" dirty="0" smtClean="0"/>
              <a:t/>
            </a:r>
            <a:br>
              <a:rPr lang="af-ZA" b="1" dirty="0" smtClean="0"/>
            </a:br>
            <a:r>
              <a:rPr lang="af-ZA" i="1" dirty="0" smtClean="0"/>
              <a:t>“Daar </a:t>
            </a:r>
            <a:r>
              <a:rPr lang="af-ZA" i="1" dirty="0"/>
              <a:t>is immers net een God, en daar is net een Middelaar tussen God en die mense, die mens Christus Jesus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Such agnosticism regarding the biblical truth is the antithesis of true faith. It is nothing more than love of self and sin in religious garb, masquerading as humility. Scripture teaches that absolute truth exists and that every person is accountable to it</a:t>
            </a:r>
            <a:r>
              <a:rPr lang="af-ZA" i="1" dirty="0" smtClean="0"/>
              <a:t>.”</a:t>
            </a:r>
            <a:br>
              <a:rPr lang="af-ZA" i="1" dirty="0" smtClean="0"/>
            </a:br>
            <a:r>
              <a:rPr lang="af-ZA" i="1" dirty="0" smtClean="0"/>
              <a:t/>
            </a:r>
            <a:br>
              <a:rPr lang="af-ZA" i="1" dirty="0" smtClean="0"/>
            </a:br>
            <a:r>
              <a:rPr lang="af-ZA" i="1" dirty="0"/>
              <a:t>	</a:t>
            </a: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Tess. 2:10</a:t>
            </a:r>
            <a:r>
              <a:rPr lang="af-ZA" i="1" dirty="0">
                <a:solidFill>
                  <a:srgbClr val="00B050"/>
                </a:solidFill>
              </a:rPr>
              <a:t>	</a:t>
            </a:r>
            <a:r>
              <a:rPr lang="af-ZA" i="1" dirty="0" smtClean="0"/>
              <a:t/>
            </a:r>
            <a:br>
              <a:rPr lang="af-ZA" i="1" dirty="0" smtClean="0"/>
            </a:br>
            <a:r>
              <a:rPr lang="af-ZA" i="1" dirty="0" smtClean="0"/>
              <a:t>“</a:t>
            </a:r>
            <a:r>
              <a:rPr lang="af-ZA" i="1" dirty="0"/>
              <a:t>met gruwelike misleiding van dié </a:t>
            </a:r>
            <a:r>
              <a:rPr lang="af-ZA" i="1" dirty="0" smtClean="0"/>
              <a:t/>
            </a:r>
            <a:br>
              <a:rPr lang="af-ZA" i="1" dirty="0" smtClean="0"/>
            </a:br>
            <a:r>
              <a:rPr lang="af-ZA" i="1" dirty="0" smtClean="0"/>
              <a:t>wat </a:t>
            </a:r>
            <a:r>
              <a:rPr lang="af-ZA" i="1" dirty="0"/>
              <a:t>verlore gaan, omdat hulle nie die waarheid liefgehad en tot </a:t>
            </a:r>
            <a:r>
              <a:rPr lang="af-ZA" i="1" dirty="0" smtClean="0"/>
              <a:t>hulle</a:t>
            </a:r>
            <a:br>
              <a:rPr lang="af-ZA" i="1" dirty="0" smtClean="0"/>
            </a:br>
            <a:r>
              <a:rPr lang="af-ZA" i="1" dirty="0" smtClean="0"/>
              <a:t> </a:t>
            </a:r>
            <a:r>
              <a:rPr lang="af-ZA" i="1" dirty="0"/>
              <a:t>redding aanvaar het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142</Words>
  <Application>Microsoft Office PowerPoint</Application>
  <PresentationFormat>On-screen Show (16:9)</PresentationFormat>
  <Paragraphs>20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Luk. 5:33-39  Die uniekheid van die Evangelie </vt:lpstr>
      <vt:lpstr>Slide 2</vt:lpstr>
      <vt:lpstr>Joh. 14:6 “Ek is die weg en die waarheid en die lewe. Niemand kom na die Vader  toe behalwe deur My nie.”</vt:lpstr>
      <vt:lpstr>Hand. 4:12 “Hý bring die verlossing en niemand anders nie. Daar is geen ander naam op die aarde aan die mense gegee waardeur God wil dat ons verlos  moet word nie.”</vt:lpstr>
      <vt:lpstr>I Kor. 3:11 “Niemand kan 'n ander fondament lê as wat reeds gelê is nie.  Die fondament is Jesus Christus.”</vt:lpstr>
      <vt:lpstr>I Tim. 2:5 “Daar is immers net een God, en daar is net een Middelaar tussen God en die mense, die mens Christus Jesus”</vt:lpstr>
      <vt:lpstr>Slide 7</vt:lpstr>
      <vt:lpstr>“Such agnosticism regarding the biblical truth is the antithesis of true faith. It is nothing more than love of self and sin in religious garb, masquerading as humility. Scripture teaches that absolute truth exists and that every person is accountable to it.”       John MacArthur</vt:lpstr>
      <vt:lpstr>II Tess. 2:10  “met gruwelike misleiding van dié  wat verlore gaan, omdat hulle nie die waarheid liefgehad en tot hulle  redding aanvaar het nie.”</vt:lpstr>
      <vt:lpstr>Joh. 4:23-24 “Maar daar kom 'n tyd, en dit is nou, wanneer die ware aanbidders die Vader deur die Gees en in waarheid sal aanbid, want die Vader wil juis hê dat die mense wat Hom aanbid, dit so moet doen. God is Gees, en dié wat Hom aanbid, moet Hom deur die Gees en in waarheid aanbid.”</vt:lpstr>
      <vt:lpstr>Slide 11</vt:lpstr>
      <vt:lpstr>“God ...has more going on by the way of redemption than what happened in first-century Palestine”       Clark Pinnock </vt:lpstr>
      <vt:lpstr>Slide 13</vt:lpstr>
      <vt:lpstr>Slide 14</vt:lpstr>
      <vt:lpstr>Slide 15</vt:lpstr>
      <vt:lpstr>Daar is net een Weg en een Waarheid en een Pad na die hemelse stad!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5:33-39  Die uniekheid van die Evangelie </dc:title>
  <dc:creator>Windows User</dc:creator>
  <cp:lastModifiedBy>Windows User</cp:lastModifiedBy>
  <cp:revision>1</cp:revision>
  <dcterms:created xsi:type="dcterms:W3CDTF">2025-08-22T05:30:09Z</dcterms:created>
  <dcterms:modified xsi:type="dcterms:W3CDTF">2025-08-22T05:40:43Z</dcterms:modified>
</cp:coreProperties>
</file>