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6" autoAdjust="0"/>
    <p:restoredTop sz="94660"/>
  </p:normalViewPr>
  <p:slideViewPr>
    <p:cSldViewPr>
      <p:cViewPr varScale="1">
        <p:scale>
          <a:sx n="149" d="100"/>
          <a:sy n="149" d="100"/>
        </p:scale>
        <p:origin x="-99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56FCEF-BD67-45C0-90F5-A37BF733973D}"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93985-D38C-4B01-8F19-0D68C8436CD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56FCEF-BD67-45C0-90F5-A37BF733973D}"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93985-D38C-4B01-8F19-0D68C8436CD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56FCEF-BD67-45C0-90F5-A37BF733973D}"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93985-D38C-4B01-8F19-0D68C8436CD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56FCEF-BD67-45C0-90F5-A37BF733973D}"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93985-D38C-4B01-8F19-0D68C8436CD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56FCEF-BD67-45C0-90F5-A37BF733973D}"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93985-D38C-4B01-8F19-0D68C8436CD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56FCEF-BD67-45C0-90F5-A37BF733973D}"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93985-D38C-4B01-8F19-0D68C8436CD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56FCEF-BD67-45C0-90F5-A37BF733973D}" type="datetimeFigureOut">
              <a:rPr lang="en-US" smtClean="0"/>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593985-D38C-4B01-8F19-0D68C8436CD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56FCEF-BD67-45C0-90F5-A37BF733973D}" type="datetimeFigureOut">
              <a:rPr lang="en-US" smtClean="0"/>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593985-D38C-4B01-8F19-0D68C8436CD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56FCEF-BD67-45C0-90F5-A37BF733973D}" type="datetimeFigureOut">
              <a:rPr lang="en-US" smtClean="0"/>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593985-D38C-4B01-8F19-0D68C8436CD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56FCEF-BD67-45C0-90F5-A37BF733973D}"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93985-D38C-4B01-8F19-0D68C8436CD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56FCEF-BD67-45C0-90F5-A37BF733973D}"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93985-D38C-4B01-8F19-0D68C8436CD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7C56FCEF-BD67-45C0-90F5-A37BF733973D}" type="datetimeFigureOut">
              <a:rPr lang="en-US" smtClean="0"/>
              <a:t>9/11/2025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6593985-D38C-4B01-8F19-0D68C8436CD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6:14</a:t>
            </a:r>
            <a:br>
              <a:rPr lang="af-ZA" b="1" u="sng" dirty="0" smtClean="0"/>
            </a:br>
            <a:r>
              <a:rPr lang="af-ZA" b="1" u="sng" dirty="0"/>
              <a:t/>
            </a:r>
            <a:br>
              <a:rPr lang="af-ZA" b="1" u="sng" dirty="0"/>
            </a:br>
            <a:r>
              <a:rPr lang="af-ZA" b="1" dirty="0" smtClean="0"/>
              <a:t>Gewone </a:t>
            </a:r>
            <a:r>
              <a:rPr lang="af-ZA" b="1" dirty="0"/>
              <a:t>mense met 'n ongewone roeping – Petrus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16:15-16</a:t>
            </a:r>
            <a:r>
              <a:rPr lang="af-ZA" b="1" i="1" dirty="0" smtClean="0"/>
              <a:t/>
            </a:r>
            <a:br>
              <a:rPr lang="af-ZA" b="1" i="1" dirty="0" smtClean="0"/>
            </a:br>
            <a:r>
              <a:rPr lang="af-ZA" i="1" dirty="0" smtClean="0"/>
              <a:t>“Maar </a:t>
            </a:r>
            <a:r>
              <a:rPr lang="af-ZA" i="1" dirty="0"/>
              <a:t>julle,” het Hy gevra, </a:t>
            </a:r>
            <a:r>
              <a:rPr lang="af-ZA" i="1" dirty="0" smtClean="0"/>
              <a:t/>
            </a:r>
            <a:br>
              <a:rPr lang="af-ZA" i="1" dirty="0" smtClean="0"/>
            </a:br>
            <a:r>
              <a:rPr lang="af-ZA" i="1" dirty="0" smtClean="0"/>
              <a:t>“</a:t>
            </a:r>
            <a:r>
              <a:rPr lang="af-ZA" i="1" dirty="0"/>
              <a:t>wie, sê julle, is Ek?”</a:t>
            </a:r>
            <a:br>
              <a:rPr lang="af-ZA" i="1" dirty="0"/>
            </a:br>
            <a:r>
              <a:rPr lang="af-ZA" i="1" dirty="0"/>
              <a:t>Simon Petrus het geantwoord: </a:t>
            </a:r>
            <a:r>
              <a:rPr lang="af-ZA" i="1" dirty="0" smtClean="0"/>
              <a:t/>
            </a:r>
            <a:br>
              <a:rPr lang="af-ZA" i="1" dirty="0" smtClean="0"/>
            </a:br>
            <a:r>
              <a:rPr lang="af-ZA" i="1" dirty="0" smtClean="0"/>
              <a:t>“</a:t>
            </a:r>
            <a:r>
              <a:rPr lang="af-ZA" i="1" dirty="0"/>
              <a:t>U is die Christus, die Seun van die lewende God.”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16:17	</a:t>
            </a:r>
            <a:r>
              <a:rPr lang="af-ZA" b="1" dirty="0" smtClean="0"/>
              <a:t/>
            </a:r>
            <a:br>
              <a:rPr lang="af-ZA" b="1" dirty="0" smtClean="0"/>
            </a:br>
            <a:r>
              <a:rPr lang="af-ZA" i="1" dirty="0" smtClean="0"/>
              <a:t>“Gelukkig </a:t>
            </a:r>
            <a:r>
              <a:rPr lang="af-ZA" i="1" dirty="0"/>
              <a:t>is jy, Simon Barjona,” </a:t>
            </a:r>
            <a:r>
              <a:rPr lang="af-ZA" i="1" dirty="0" smtClean="0"/>
              <a:t/>
            </a:r>
            <a:br>
              <a:rPr lang="af-ZA" i="1" dirty="0" smtClean="0"/>
            </a:br>
            <a:r>
              <a:rPr lang="af-ZA" i="1" dirty="0" smtClean="0"/>
              <a:t>het Jesus </a:t>
            </a:r>
            <a:r>
              <a:rPr lang="af-ZA" i="1" dirty="0"/>
              <a:t>vir hom gesê, “want dit is </a:t>
            </a:r>
            <a:r>
              <a:rPr lang="af-ZA" i="1" dirty="0" smtClean="0"/>
              <a:t/>
            </a:r>
            <a:br>
              <a:rPr lang="af-ZA" i="1" dirty="0" smtClean="0"/>
            </a:br>
            <a:r>
              <a:rPr lang="af-ZA" i="1" dirty="0" smtClean="0"/>
              <a:t>nie </a:t>
            </a:r>
            <a:r>
              <a:rPr lang="af-ZA" i="1" dirty="0"/>
              <a:t>'n mens wat dit aan jou geopenbaar het nie, maar my </a:t>
            </a:r>
            <a:r>
              <a:rPr lang="af-ZA" i="1" dirty="0" smtClean="0"/>
              <a:t/>
            </a:r>
            <a:br>
              <a:rPr lang="af-ZA" i="1" dirty="0" smtClean="0"/>
            </a:br>
            <a:r>
              <a:rPr lang="af-ZA" i="1" dirty="0" smtClean="0"/>
              <a:t>Vader </a:t>
            </a:r>
            <a:r>
              <a:rPr lang="af-ZA" i="1" dirty="0"/>
              <a:t>wat in die hemel is.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16:22</a:t>
            </a:r>
            <a:r>
              <a:rPr lang="af-ZA" i="1" dirty="0">
                <a:solidFill>
                  <a:srgbClr val="00B050"/>
                </a:solidFill>
              </a:rPr>
              <a:t>	</a:t>
            </a:r>
            <a:r>
              <a:rPr lang="af-ZA" i="1" dirty="0" smtClean="0"/>
              <a:t/>
            </a:r>
            <a:br>
              <a:rPr lang="af-ZA" i="1" dirty="0" smtClean="0"/>
            </a:br>
            <a:r>
              <a:rPr lang="af-ZA" i="1" dirty="0" smtClean="0"/>
              <a:t>“</a:t>
            </a:r>
            <a:r>
              <a:rPr lang="af-ZA" i="1" dirty="0"/>
              <a:t>Petrus het Hom toe opsy geneem en Hom begin berispe: </a:t>
            </a:r>
            <a:r>
              <a:rPr lang="af-ZA" i="1" dirty="0" smtClean="0"/>
              <a:t/>
            </a:r>
            <a:br>
              <a:rPr lang="af-ZA" i="1" dirty="0" smtClean="0"/>
            </a:br>
            <a:r>
              <a:rPr lang="af-ZA" i="1" dirty="0" smtClean="0"/>
              <a:t>“</a:t>
            </a:r>
            <a:r>
              <a:rPr lang="af-ZA" i="1" dirty="0"/>
              <a:t>Mag God dit verhoed, Here! </a:t>
            </a:r>
            <a:r>
              <a:rPr lang="af-ZA" i="1" dirty="0" smtClean="0"/>
              <a:t/>
            </a:r>
            <a:br>
              <a:rPr lang="af-ZA" i="1" dirty="0" smtClean="0"/>
            </a:br>
            <a:r>
              <a:rPr lang="af-ZA" i="1" dirty="0" smtClean="0"/>
              <a:t>Dit </a:t>
            </a:r>
            <a:r>
              <a:rPr lang="af-ZA" i="1" dirty="0"/>
              <a:t>sal beslis nie met U gebeur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16:23</a:t>
            </a:r>
            <a:r>
              <a:rPr lang="af-ZA" i="1" dirty="0">
                <a:solidFill>
                  <a:srgbClr val="00B050"/>
                </a:solidFill>
              </a:rPr>
              <a:t>	</a:t>
            </a:r>
            <a:r>
              <a:rPr lang="af-ZA" i="1" dirty="0" smtClean="0"/>
              <a:t/>
            </a:r>
            <a:br>
              <a:rPr lang="af-ZA" i="1" dirty="0" smtClean="0"/>
            </a:br>
            <a:r>
              <a:rPr lang="af-ZA" i="1" dirty="0" smtClean="0"/>
              <a:t>“</a:t>
            </a:r>
            <a:r>
              <a:rPr lang="af-ZA" i="1" dirty="0"/>
              <a:t>Maar Jesus het na Petrus toe gedraai en vir hom gesê: “Moenie in my </a:t>
            </a:r>
            <a:r>
              <a:rPr lang="af-ZA" i="1" dirty="0" smtClean="0"/>
              <a:t/>
            </a:r>
            <a:br>
              <a:rPr lang="af-ZA" i="1" dirty="0" smtClean="0"/>
            </a:br>
            <a:r>
              <a:rPr lang="af-ZA" i="1" dirty="0" smtClean="0"/>
              <a:t>pad </a:t>
            </a:r>
            <a:r>
              <a:rPr lang="af-ZA" i="1" dirty="0"/>
              <a:t>staan nie, Satan! </a:t>
            </a:r>
            <a:r>
              <a:rPr lang="af-ZA" i="1" dirty="0" smtClean="0"/>
              <a:t/>
            </a:r>
            <a:br>
              <a:rPr lang="af-ZA" i="1" dirty="0" smtClean="0"/>
            </a:br>
            <a:r>
              <a:rPr lang="af-ZA" i="1" dirty="0" smtClean="0"/>
              <a:t>Jy </a:t>
            </a:r>
            <a:r>
              <a:rPr lang="af-ZA" i="1" dirty="0"/>
              <a:t>is vir My 'n struikelblok, want jy dink nie aan wat God wil hê nie, </a:t>
            </a:r>
            <a:r>
              <a:rPr lang="af-ZA" i="1" dirty="0" smtClean="0"/>
              <a:t/>
            </a:r>
            <a:br>
              <a:rPr lang="af-ZA" i="1" dirty="0" smtClean="0"/>
            </a:br>
            <a:r>
              <a:rPr lang="af-ZA" i="1" dirty="0" smtClean="0"/>
              <a:t>maar </a:t>
            </a:r>
            <a:r>
              <a:rPr lang="af-ZA" i="1" dirty="0"/>
              <a:t>aan wat die mense wil hê.”</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26:31-32</a:t>
            </a:r>
            <a:r>
              <a:rPr lang="af-ZA" b="1" i="1" dirty="0" smtClean="0"/>
              <a:t/>
            </a:r>
            <a:br>
              <a:rPr lang="af-ZA" b="1" i="1" dirty="0" smtClean="0"/>
            </a:br>
            <a:r>
              <a:rPr lang="af-ZA" i="1" dirty="0" smtClean="0"/>
              <a:t>Toe </a:t>
            </a:r>
            <a:r>
              <a:rPr lang="af-ZA" i="1" dirty="0"/>
              <a:t>sê Jesus vir hulle: “Julle almal sal My vannag nog in die steek laat...  </a:t>
            </a:r>
            <a:r>
              <a:rPr lang="af-ZA" i="1" dirty="0" smtClean="0"/>
              <a:t/>
            </a:r>
            <a:br>
              <a:rPr lang="af-ZA" i="1" dirty="0" smtClean="0"/>
            </a:br>
            <a:r>
              <a:rPr lang="af-ZA" i="1" dirty="0" smtClean="0"/>
              <a:t>“</a:t>
            </a:r>
            <a:r>
              <a:rPr lang="af-ZA" i="1" dirty="0"/>
              <a:t>Maar nadat Ek uit die dood </a:t>
            </a:r>
            <a:r>
              <a:rPr lang="af-ZA" i="1" dirty="0" smtClean="0"/>
              <a:t/>
            </a:r>
            <a:br>
              <a:rPr lang="af-ZA" i="1" dirty="0" smtClean="0"/>
            </a:br>
            <a:r>
              <a:rPr lang="af-ZA" i="1" dirty="0" smtClean="0"/>
              <a:t>opgewek </a:t>
            </a:r>
            <a:r>
              <a:rPr lang="af-ZA" i="1" dirty="0"/>
              <a:t>is, sal Ek julle vooruitgaan </a:t>
            </a:r>
            <a:r>
              <a:rPr lang="af-ZA" i="1" dirty="0" smtClean="0"/>
              <a:t/>
            </a:r>
            <a:br>
              <a:rPr lang="af-ZA" i="1" dirty="0" smtClean="0"/>
            </a:br>
            <a:r>
              <a:rPr lang="af-ZA" i="1" dirty="0" smtClean="0"/>
              <a:t>na </a:t>
            </a:r>
            <a:r>
              <a:rPr lang="af-ZA" i="1" dirty="0"/>
              <a:t>Galilea toe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26:33</a:t>
            </a:r>
            <a:r>
              <a:rPr lang="af-ZA" b="1" dirty="0" smtClean="0"/>
              <a:t/>
            </a:r>
            <a:br>
              <a:rPr lang="af-ZA" b="1" dirty="0" smtClean="0"/>
            </a:br>
            <a:r>
              <a:rPr lang="af-ZA" i="1" dirty="0"/>
              <a:t>	Daarop het Petrus vir Hom gesê: “Al sal hulle U ook almal in die steek laat, ék sal U nooit in die </a:t>
            </a:r>
            <a:r>
              <a:rPr lang="af-ZA" i="1" dirty="0" smtClean="0"/>
              <a:t>steek</a:t>
            </a:r>
            <a:br>
              <a:rPr lang="af-ZA" i="1" dirty="0" smtClean="0"/>
            </a:br>
            <a:r>
              <a:rPr lang="af-ZA" i="1" dirty="0" smtClean="0"/>
              <a:t> </a:t>
            </a:r>
            <a:r>
              <a:rPr lang="af-ZA" i="1" dirty="0"/>
              <a:t>laat nie.”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21:3</a:t>
            </a:r>
            <a:r>
              <a:rPr lang="af-ZA" b="1" dirty="0" smtClean="0"/>
              <a:t/>
            </a:r>
            <a:br>
              <a:rPr lang="af-ZA" b="1" dirty="0" smtClean="0"/>
            </a:br>
            <a:r>
              <a:rPr lang="af-ZA" i="1" dirty="0" smtClean="0"/>
              <a:t>Simon </a:t>
            </a:r>
            <a:r>
              <a:rPr lang="af-ZA" i="1" dirty="0"/>
              <a:t>Petrus sê toe vir hulle: </a:t>
            </a:r>
            <a:r>
              <a:rPr lang="af-ZA" i="1" dirty="0" smtClean="0"/>
              <a:t/>
            </a:r>
            <a:br>
              <a:rPr lang="af-ZA" i="1" dirty="0" smtClean="0"/>
            </a:br>
            <a:r>
              <a:rPr lang="af-ZA" i="1" dirty="0" smtClean="0"/>
              <a:t>“</a:t>
            </a:r>
            <a:r>
              <a:rPr lang="af-ZA" i="1" dirty="0"/>
              <a:t>Ek gaan visvang.” </a:t>
            </a:r>
            <a:r>
              <a:rPr lang="af-ZA" i="1" dirty="0" smtClean="0"/>
              <a:t/>
            </a:r>
            <a:br>
              <a:rPr lang="af-ZA" i="1" dirty="0" smtClean="0"/>
            </a:br>
            <a:r>
              <a:rPr lang="af-ZA" i="1" dirty="0" smtClean="0"/>
              <a:t>“</a:t>
            </a:r>
            <a:r>
              <a:rPr lang="af-ZA" i="1" dirty="0"/>
              <a:t>Ons gaan ook saam met jou,” </a:t>
            </a:r>
            <a:r>
              <a:rPr lang="af-ZA" i="1" dirty="0" smtClean="0"/>
              <a:t/>
            </a:r>
            <a:br>
              <a:rPr lang="af-ZA" i="1" dirty="0" smtClean="0"/>
            </a:br>
            <a:r>
              <a:rPr lang="af-ZA" i="1" dirty="0" smtClean="0"/>
              <a:t>sê </a:t>
            </a:r>
            <a:r>
              <a:rPr lang="af-ZA" i="1" dirty="0"/>
              <a:t>hulle vir hom</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3:18</a:t>
            </a:r>
            <a:r>
              <a:rPr lang="af-ZA" b="1" i="1" dirty="0" smtClean="0"/>
              <a:t/>
            </a:r>
            <a:br>
              <a:rPr lang="af-ZA" b="1" i="1" dirty="0" smtClean="0"/>
            </a:br>
            <a:r>
              <a:rPr lang="af-ZA" i="1" dirty="0" smtClean="0"/>
              <a:t>“Dit </a:t>
            </a:r>
            <a:r>
              <a:rPr lang="af-ZA" i="1" dirty="0"/>
              <a:t>verseker Ek jou: Toe jy jonger was, het jy self jou klere vasgemaak en gegaan waar jy wil; maar wanneer jy oud is, sal jy jou hande uitsteek, en iemand anders sal jou vasmaak en jou bring waar jy nie wil wees nie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13:7</a:t>
            </a:r>
            <a:r>
              <a:rPr lang="af-ZA" b="1" i="1" dirty="0" smtClean="0"/>
              <a:t/>
            </a:r>
            <a:br>
              <a:rPr lang="af-ZA" b="1" i="1" dirty="0" smtClean="0"/>
            </a:br>
            <a:r>
              <a:rPr lang="af-ZA" i="1" dirty="0" smtClean="0"/>
              <a:t>“Dink </a:t>
            </a:r>
            <a:r>
              <a:rPr lang="af-ZA" i="1" dirty="0"/>
              <a:t>aan julle voorgangers wat die woord van God aan julle verkondig het. Let op hulle lewenswandel tot die </a:t>
            </a:r>
            <a:r>
              <a:rPr lang="af-ZA" i="1" dirty="0" smtClean="0"/>
              <a:t/>
            </a:r>
            <a:br>
              <a:rPr lang="af-ZA" i="1" dirty="0" smtClean="0"/>
            </a:br>
            <a:r>
              <a:rPr lang="af-ZA" i="1" dirty="0" smtClean="0"/>
              <a:t>einde </a:t>
            </a:r>
            <a:r>
              <a:rPr lang="af-ZA" i="1" dirty="0"/>
              <a:t>toe, en volg die voorbeeld van </a:t>
            </a:r>
            <a:r>
              <a:rPr lang="af-ZA" i="1" dirty="0" smtClean="0"/>
              <a:t/>
            </a:r>
            <a:br>
              <a:rPr lang="af-ZA" i="1" dirty="0" smtClean="0"/>
            </a:br>
            <a:r>
              <a:rPr lang="af-ZA" i="1" dirty="0" smtClean="0"/>
              <a:t>geloof </a:t>
            </a:r>
            <a:r>
              <a:rPr lang="af-ZA" i="1" dirty="0"/>
              <a:t>wat hulle gestel het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5:48</a:t>
            </a:r>
            <a:r>
              <a:rPr lang="af-ZA" b="1" i="1" dirty="0" smtClean="0"/>
              <a:t/>
            </a:r>
            <a:br>
              <a:rPr lang="af-ZA" b="1" i="1" dirty="0" smtClean="0"/>
            </a:br>
            <a:r>
              <a:rPr lang="af-ZA" i="1" dirty="0" smtClean="0"/>
              <a:t>“Wees </a:t>
            </a:r>
            <a:r>
              <a:rPr lang="af-ZA" i="1" dirty="0"/>
              <a:t>julle dan volmaak soos julle hemelse Vader volmaak 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endParaRPr lang="en-US" dirty="0"/>
          </a:p>
        </p:txBody>
      </p:sp>
      <p:graphicFrame>
        <p:nvGraphicFramePr>
          <p:cNvPr id="3" name="Table 2"/>
          <p:cNvGraphicFramePr>
            <a:graphicFrameLocks noGrp="1"/>
          </p:cNvGraphicFramePr>
          <p:nvPr/>
        </p:nvGraphicFramePr>
        <p:xfrm>
          <a:off x="71406" y="142858"/>
          <a:ext cx="9001188" cy="4786346"/>
        </p:xfrm>
        <a:graphic>
          <a:graphicData uri="http://schemas.openxmlformats.org/drawingml/2006/table">
            <a:tbl>
              <a:tblPr firstRow="1" bandRow="1">
                <a:tableStyleId>{5C22544A-7EE6-4342-B048-85BDC9FD1C3A}</a:tableStyleId>
              </a:tblPr>
              <a:tblGrid>
                <a:gridCol w="4500594"/>
                <a:gridCol w="4500594"/>
              </a:tblGrid>
              <a:tr h="736361">
                <a:tc>
                  <a:txBody>
                    <a:bodyPr/>
                    <a:lstStyle/>
                    <a:p>
                      <a:pPr algn="ctr">
                        <a:lnSpc>
                          <a:spcPct val="150000"/>
                        </a:lnSpc>
                        <a:spcAft>
                          <a:spcPts val="0"/>
                        </a:spcAft>
                      </a:pPr>
                      <a:r>
                        <a:rPr lang="af-ZA" sz="2400" b="1" u="sng" dirty="0">
                          <a:latin typeface="Times New Roman"/>
                          <a:ea typeface="Times New Roman"/>
                        </a:rPr>
                        <a:t>Wêreld </a:t>
                      </a:r>
                      <a:endParaRPr lang="en-US" sz="2400" dirty="0">
                        <a:latin typeface="Times New Roman"/>
                        <a:ea typeface="Times New Roman"/>
                      </a:endParaRPr>
                    </a:p>
                  </a:txBody>
                  <a:tcPr marL="68580" marR="68580" marT="0" marB="0"/>
                </a:tc>
                <a:tc>
                  <a:txBody>
                    <a:bodyPr/>
                    <a:lstStyle/>
                    <a:p>
                      <a:pPr algn="ctr">
                        <a:lnSpc>
                          <a:spcPct val="150000"/>
                        </a:lnSpc>
                        <a:spcAft>
                          <a:spcPts val="0"/>
                        </a:spcAft>
                      </a:pPr>
                      <a:r>
                        <a:rPr lang="af-ZA" sz="2400" b="1" u="sng" dirty="0">
                          <a:latin typeface="Times New Roman"/>
                          <a:ea typeface="Times New Roman"/>
                        </a:rPr>
                        <a:t>Bybel</a:t>
                      </a:r>
                      <a:endParaRPr lang="en-US" sz="2400" dirty="0">
                        <a:latin typeface="Times New Roman"/>
                        <a:ea typeface="Times New Roman"/>
                      </a:endParaRPr>
                    </a:p>
                  </a:txBody>
                  <a:tcPr marL="68580" marR="68580" marT="0" marB="0"/>
                </a:tc>
              </a:tr>
              <a:tr h="809997">
                <a:tc>
                  <a:txBody>
                    <a:bodyPr/>
                    <a:lstStyle/>
                    <a:p>
                      <a:pPr>
                        <a:lnSpc>
                          <a:spcPct val="150000"/>
                        </a:lnSpc>
                        <a:spcAft>
                          <a:spcPts val="0"/>
                        </a:spcAft>
                      </a:pPr>
                      <a:r>
                        <a:rPr lang="af-ZA" sz="2400" dirty="0">
                          <a:latin typeface="Times New Roman"/>
                          <a:ea typeface="Times New Roman"/>
                        </a:rPr>
                        <a:t>Eie oordeels vermoë en besluite</a:t>
                      </a:r>
                      <a:endParaRPr lang="en-US" sz="2400" dirty="0">
                        <a:latin typeface="Times New Roman"/>
                        <a:ea typeface="Times New Roman"/>
                      </a:endParaRPr>
                    </a:p>
                  </a:txBody>
                  <a:tcPr marL="68580" marR="68580" marT="0" marB="0"/>
                </a:tc>
                <a:tc>
                  <a:txBody>
                    <a:bodyPr/>
                    <a:lstStyle/>
                    <a:p>
                      <a:pPr>
                        <a:lnSpc>
                          <a:spcPct val="150000"/>
                        </a:lnSpc>
                        <a:spcAft>
                          <a:spcPts val="0"/>
                        </a:spcAft>
                      </a:pPr>
                      <a:r>
                        <a:rPr lang="af-ZA" sz="2400" dirty="0">
                          <a:latin typeface="Times New Roman"/>
                          <a:ea typeface="Times New Roman"/>
                        </a:rPr>
                        <a:t>Soek die wil van God </a:t>
                      </a:r>
                      <a:endParaRPr lang="en-US" sz="2400" dirty="0">
                        <a:latin typeface="Times New Roman"/>
                        <a:ea typeface="Times New Roman"/>
                      </a:endParaRPr>
                    </a:p>
                  </a:txBody>
                  <a:tcPr marL="68580" marR="68580" marT="0" marB="0"/>
                </a:tc>
              </a:tr>
              <a:tr h="809997">
                <a:tc>
                  <a:txBody>
                    <a:bodyPr/>
                    <a:lstStyle/>
                    <a:p>
                      <a:pPr>
                        <a:lnSpc>
                          <a:spcPct val="150000"/>
                        </a:lnSpc>
                        <a:spcAft>
                          <a:spcPts val="0"/>
                        </a:spcAft>
                      </a:pPr>
                      <a:r>
                        <a:rPr lang="af-ZA" sz="2400" dirty="0">
                          <a:latin typeface="Times New Roman"/>
                          <a:ea typeface="Times New Roman"/>
                        </a:rPr>
                        <a:t>Ambisie gedrewe</a:t>
                      </a:r>
                      <a:endParaRPr lang="en-US" sz="2400" dirty="0">
                        <a:latin typeface="Times New Roman"/>
                        <a:ea typeface="Times New Roman"/>
                      </a:endParaRPr>
                    </a:p>
                  </a:txBody>
                  <a:tcPr marL="68580" marR="68580" marT="0" marB="0"/>
                </a:tc>
                <a:tc>
                  <a:txBody>
                    <a:bodyPr/>
                    <a:lstStyle/>
                    <a:p>
                      <a:pPr>
                        <a:lnSpc>
                          <a:spcPct val="150000"/>
                        </a:lnSpc>
                        <a:spcAft>
                          <a:spcPts val="0"/>
                        </a:spcAft>
                      </a:pPr>
                      <a:r>
                        <a:rPr lang="af-ZA" sz="2400" dirty="0">
                          <a:latin typeface="Times New Roman"/>
                          <a:ea typeface="Times New Roman"/>
                        </a:rPr>
                        <a:t>Soek God se eer en glorie</a:t>
                      </a:r>
                      <a:endParaRPr lang="en-US" sz="2400" dirty="0">
                        <a:latin typeface="Times New Roman"/>
                        <a:ea typeface="Times New Roman"/>
                      </a:endParaRPr>
                    </a:p>
                  </a:txBody>
                  <a:tcPr marL="68580" marR="68580" marT="0" marB="0"/>
                </a:tc>
              </a:tr>
              <a:tr h="809997">
                <a:tc>
                  <a:txBody>
                    <a:bodyPr/>
                    <a:lstStyle/>
                    <a:p>
                      <a:pPr>
                        <a:lnSpc>
                          <a:spcPct val="150000"/>
                        </a:lnSpc>
                        <a:spcAft>
                          <a:spcPts val="0"/>
                        </a:spcAft>
                      </a:pPr>
                      <a:r>
                        <a:rPr lang="af-ZA" sz="2400" dirty="0">
                          <a:latin typeface="Times New Roman"/>
                          <a:ea typeface="Times New Roman"/>
                        </a:rPr>
                        <a:t>Geniet dit om oor ander te regeer</a:t>
                      </a:r>
                      <a:endParaRPr lang="en-US" sz="2400" dirty="0">
                        <a:latin typeface="Times New Roman"/>
                        <a:ea typeface="Times New Roman"/>
                      </a:endParaRPr>
                    </a:p>
                  </a:txBody>
                  <a:tcPr marL="68580" marR="68580" marT="0" marB="0"/>
                </a:tc>
                <a:tc>
                  <a:txBody>
                    <a:bodyPr/>
                    <a:lstStyle/>
                    <a:p>
                      <a:pPr>
                        <a:lnSpc>
                          <a:spcPct val="150000"/>
                        </a:lnSpc>
                        <a:spcAft>
                          <a:spcPts val="0"/>
                        </a:spcAft>
                      </a:pPr>
                      <a:r>
                        <a:rPr lang="af-ZA" sz="2400" dirty="0">
                          <a:latin typeface="Times New Roman"/>
                          <a:ea typeface="Times New Roman"/>
                        </a:rPr>
                        <a:t>Daar om te dien</a:t>
                      </a:r>
                      <a:endParaRPr lang="en-US" sz="2400" dirty="0">
                        <a:latin typeface="Times New Roman"/>
                        <a:ea typeface="Times New Roman"/>
                      </a:endParaRPr>
                    </a:p>
                  </a:txBody>
                  <a:tcPr marL="68580" marR="68580" marT="0" marB="0"/>
                </a:tc>
              </a:tr>
              <a:tr h="809997">
                <a:tc>
                  <a:txBody>
                    <a:bodyPr/>
                    <a:lstStyle/>
                    <a:p>
                      <a:pPr>
                        <a:lnSpc>
                          <a:spcPct val="150000"/>
                        </a:lnSpc>
                        <a:spcAft>
                          <a:spcPts val="0"/>
                        </a:spcAft>
                      </a:pPr>
                      <a:r>
                        <a:rPr lang="af-ZA" sz="2400" dirty="0">
                          <a:latin typeface="Times New Roman"/>
                          <a:ea typeface="Times New Roman"/>
                        </a:rPr>
                        <a:t>Deur sukses gemotiveer</a:t>
                      </a:r>
                      <a:endParaRPr lang="en-US" sz="2400" dirty="0">
                        <a:latin typeface="Times New Roman"/>
                        <a:ea typeface="Times New Roman"/>
                      </a:endParaRPr>
                    </a:p>
                  </a:txBody>
                  <a:tcPr marL="68580" marR="68580" marT="0" marB="0"/>
                </a:tc>
                <a:tc>
                  <a:txBody>
                    <a:bodyPr/>
                    <a:lstStyle/>
                    <a:p>
                      <a:pPr>
                        <a:lnSpc>
                          <a:spcPct val="150000"/>
                        </a:lnSpc>
                        <a:spcAft>
                          <a:spcPts val="0"/>
                        </a:spcAft>
                      </a:pPr>
                      <a:r>
                        <a:rPr lang="af-ZA" sz="2400" dirty="0">
                          <a:latin typeface="Times New Roman"/>
                          <a:ea typeface="Times New Roman"/>
                        </a:rPr>
                        <a:t>Deur 'n liefde vir Christus gedrewe</a:t>
                      </a:r>
                      <a:endParaRPr lang="en-US" sz="2400" dirty="0">
                        <a:latin typeface="Times New Roman"/>
                        <a:ea typeface="Times New Roman"/>
                      </a:endParaRPr>
                    </a:p>
                  </a:txBody>
                  <a:tcPr marL="68580" marR="68580" marT="0" marB="0"/>
                </a:tc>
              </a:tr>
              <a:tr h="809997">
                <a:tc>
                  <a:txBody>
                    <a:bodyPr/>
                    <a:lstStyle/>
                    <a:p>
                      <a:pPr>
                        <a:lnSpc>
                          <a:spcPct val="150000"/>
                        </a:lnSpc>
                        <a:spcAft>
                          <a:spcPts val="0"/>
                        </a:spcAft>
                      </a:pPr>
                      <a:r>
                        <a:rPr lang="af-ZA" sz="2400">
                          <a:latin typeface="Times New Roman"/>
                          <a:ea typeface="Times New Roman"/>
                        </a:rPr>
                        <a:t>Werk onafhanklik</a:t>
                      </a:r>
                      <a:endParaRPr lang="en-US" sz="2400">
                        <a:latin typeface="Times New Roman"/>
                        <a:ea typeface="Times New Roman"/>
                      </a:endParaRPr>
                    </a:p>
                  </a:txBody>
                  <a:tcPr marL="68580" marR="68580" marT="0" marB="0"/>
                </a:tc>
                <a:tc>
                  <a:txBody>
                    <a:bodyPr/>
                    <a:lstStyle/>
                    <a:p>
                      <a:pPr>
                        <a:lnSpc>
                          <a:spcPct val="150000"/>
                        </a:lnSpc>
                        <a:spcAft>
                          <a:spcPts val="0"/>
                        </a:spcAft>
                      </a:pPr>
                      <a:r>
                        <a:rPr lang="af-ZA" sz="2400" dirty="0">
                          <a:latin typeface="Times New Roman"/>
                          <a:ea typeface="Times New Roman"/>
                        </a:rPr>
                        <a:t>Totaal afhanklik van God </a:t>
                      </a:r>
                      <a:endParaRPr lang="en-US" sz="2400" dirty="0">
                        <a:latin typeface="Times New Roman"/>
                        <a:ea typeface="Times New Roman"/>
                      </a:endParaRPr>
                    </a:p>
                  </a:txBody>
                  <a:tcPr marL="68580" marR="68580" marT="0"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6:66-67</a:t>
            </a:r>
            <a:r>
              <a:rPr lang="af-ZA" b="1" i="1" dirty="0" smtClean="0"/>
              <a:t/>
            </a:r>
            <a:br>
              <a:rPr lang="af-ZA" b="1" i="1" dirty="0" smtClean="0"/>
            </a:br>
            <a:r>
              <a:rPr lang="af-ZA" i="1" dirty="0" smtClean="0"/>
              <a:t>Hieroor </a:t>
            </a:r>
            <a:r>
              <a:rPr lang="af-ZA" i="1" dirty="0"/>
              <a:t>het baie van sy dissipels omgedraai huis toe en nie meer saam met Hom gegaan nie. Toe vra Jesus </a:t>
            </a:r>
            <a:r>
              <a:rPr lang="af-ZA" i="1" dirty="0" smtClean="0"/>
              <a:t/>
            </a:r>
            <a:br>
              <a:rPr lang="af-ZA" i="1" dirty="0" smtClean="0"/>
            </a:br>
            <a:r>
              <a:rPr lang="af-ZA" i="1" dirty="0" smtClean="0"/>
              <a:t>vir </a:t>
            </a:r>
            <a:r>
              <a:rPr lang="af-ZA" i="1" dirty="0"/>
              <a:t>die twaalf: “Wil julle nie </a:t>
            </a:r>
            <a:r>
              <a:rPr lang="af-ZA" i="1" dirty="0" smtClean="0"/>
              <a:t/>
            </a:r>
            <a:br>
              <a:rPr lang="af-ZA" i="1" dirty="0" smtClean="0"/>
            </a:br>
            <a:r>
              <a:rPr lang="af-ZA" i="1" dirty="0" smtClean="0"/>
              <a:t>ook </a:t>
            </a:r>
            <a:r>
              <a:rPr lang="af-ZA" i="1" dirty="0"/>
              <a:t>weggaan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6:68-69</a:t>
            </a:r>
            <a:r>
              <a:rPr lang="af-ZA" b="1" i="1" dirty="0" smtClean="0"/>
              <a:t/>
            </a:r>
            <a:br>
              <a:rPr lang="af-ZA" b="1" i="1" dirty="0" smtClean="0"/>
            </a:br>
            <a:r>
              <a:rPr lang="af-ZA" i="1" dirty="0" smtClean="0"/>
              <a:t>Simon </a:t>
            </a:r>
            <a:r>
              <a:rPr lang="af-ZA" i="1" dirty="0"/>
              <a:t>Petrus het Hom geantwoord: “Here, na wie toe sal ons gaan? </a:t>
            </a:r>
            <a:r>
              <a:rPr lang="af-ZA" i="1" dirty="0" smtClean="0"/>
              <a:t/>
            </a:r>
            <a:br>
              <a:rPr lang="af-ZA" i="1" dirty="0" smtClean="0"/>
            </a:br>
            <a:r>
              <a:rPr lang="af-ZA" i="1" dirty="0" smtClean="0"/>
              <a:t>U </a:t>
            </a:r>
            <a:r>
              <a:rPr lang="af-ZA" i="1" dirty="0"/>
              <a:t>het die woorde wat ewige lewe gee. </a:t>
            </a:r>
            <a:r>
              <a:rPr lang="af-ZA" i="1" dirty="0" smtClean="0"/>
              <a:t/>
            </a:r>
            <a:br>
              <a:rPr lang="af-ZA" i="1" dirty="0" smtClean="0"/>
            </a:br>
            <a:r>
              <a:rPr lang="af-ZA" i="1" dirty="0" smtClean="0"/>
              <a:t>En </a:t>
            </a:r>
            <a:r>
              <a:rPr lang="af-ZA" i="1" dirty="0"/>
              <a:t>ons glo vas en ons weet dat </a:t>
            </a:r>
            <a:r>
              <a:rPr lang="af-ZA" i="1" dirty="0" smtClean="0"/>
              <a:t/>
            </a:r>
            <a:br>
              <a:rPr lang="af-ZA" i="1" dirty="0" smtClean="0"/>
            </a:br>
            <a:r>
              <a:rPr lang="af-ZA" i="1" dirty="0" smtClean="0"/>
              <a:t>U </a:t>
            </a:r>
            <a:r>
              <a:rPr lang="af-ZA" i="1" dirty="0"/>
              <a:t>die Heilige van God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85</Words>
  <Application>Microsoft Office PowerPoint</Application>
  <PresentationFormat>On-screen Show (16:9)</PresentationFormat>
  <Paragraphs>25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Luk. 6:14  Gewone mense met 'n ongewone roeping – Petrus</vt:lpstr>
      <vt:lpstr>Slide 2</vt:lpstr>
      <vt:lpstr>Hebr. 13:7 “Dink aan julle voorgangers wat die woord van God aan julle verkondig het. Let op hulle lewenswandel tot die  einde toe, en volg die voorbeeld van  geloof wat hulle gestel het.”</vt:lpstr>
      <vt:lpstr>Matt. 5:48 “Wees julle dan volmaak soos julle hemelse Vader volmaak is.”</vt:lpstr>
      <vt:lpstr>Slide 5</vt:lpstr>
      <vt:lpstr>Slide 6</vt:lpstr>
      <vt:lpstr>Slide 7</vt:lpstr>
      <vt:lpstr>Joh. 6:66-67 Hieroor het baie van sy dissipels omgedraai huis toe en nie meer saam met Hom gegaan nie. Toe vra Jesus  vir die twaalf: “Wil julle nie  ook weggaan nie?”</vt:lpstr>
      <vt:lpstr>Joh. 6:68-69 Simon Petrus het Hom geantwoord: “Here, na wie toe sal ons gaan?  U het die woorde wat ewige lewe gee.  En ons glo vas en ons weet dat  U die Heilige van God is.”</vt:lpstr>
      <vt:lpstr>Matt. 16:15-16 “Maar julle,” het Hy gevra,  “wie, sê julle, is Ek?” Simon Petrus het geantwoord:  “U is die Christus, die Seun van die lewende God.”</vt:lpstr>
      <vt:lpstr>Matt. 16:17  “Gelukkig is jy, Simon Barjona,”  het Jesus vir hom gesê, “want dit is  nie 'n mens wat dit aan jou geopenbaar het nie, maar my  Vader wat in die hemel is. </vt:lpstr>
      <vt:lpstr>Matt. 16:22  “Petrus het Hom toe opsy geneem en Hom begin berispe:  “Mag God dit verhoed, Here!  Dit sal beslis nie met U gebeur nie.”</vt:lpstr>
      <vt:lpstr>Matt. 16:23  “Maar Jesus het na Petrus toe gedraai en vir hom gesê: “Moenie in my  pad staan nie, Satan!  Jy is vir My 'n struikelblok, want jy dink nie aan wat God wil hê nie,  maar aan wat die mense wil hê.”</vt:lpstr>
      <vt:lpstr>Matt. 26:31-32 Toe sê Jesus vir hulle: “Julle almal sal My vannag nog in die steek laat...   “Maar nadat Ek uit die dood  opgewek is, sal Ek julle vooruitgaan  na Galilea toe.”</vt:lpstr>
      <vt:lpstr>Matt. 26:33  Daarop het Petrus vir Hom gesê: “Al sal hulle U ook almal in die steek laat, ék sal U nooit in die steek  laat nie.”</vt:lpstr>
      <vt:lpstr>Joh. 21:3 Simon Petrus sê toe vir hulle:  “Ek gaan visvang.”  “Ons gaan ook saam met jou,”  sê hulle vir hom.</vt:lpstr>
      <vt:lpstr>Joh. 3:18 “Dit verseker Ek jou: Toe jy jonger was, het jy self jou klere vasgemaak en gegaan waar jy wil; maar wanneer jy oud is, sal jy jou hande uitsteek, en iemand anders sal jou vasmaak en jou bring waar jy nie wil wees nie.”</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6:14  Gewone mense met 'n ongewone roeping – Petrus</dc:title>
  <dc:creator>Windows User</dc:creator>
  <cp:lastModifiedBy>Windows User</cp:lastModifiedBy>
  <cp:revision>1</cp:revision>
  <dcterms:created xsi:type="dcterms:W3CDTF">2025-09-11T06:12:12Z</dcterms:created>
  <dcterms:modified xsi:type="dcterms:W3CDTF">2025-09-11T06:22:57Z</dcterms:modified>
</cp:coreProperties>
</file>